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9"/>
  </p:notesMasterIdLst>
  <p:handoutMasterIdLst>
    <p:handoutMasterId r:id="rId20"/>
  </p:handoutMasterIdLst>
  <p:sldIdLst>
    <p:sldId id="544" r:id="rId2"/>
    <p:sldId id="397" r:id="rId3"/>
    <p:sldId id="554" r:id="rId4"/>
    <p:sldId id="558" r:id="rId5"/>
    <p:sldId id="559" r:id="rId6"/>
    <p:sldId id="550" r:id="rId7"/>
    <p:sldId id="552" r:id="rId8"/>
    <p:sldId id="488" r:id="rId9"/>
    <p:sldId id="553" r:id="rId10"/>
    <p:sldId id="560" r:id="rId11"/>
    <p:sldId id="555" r:id="rId12"/>
    <p:sldId id="556" r:id="rId13"/>
    <p:sldId id="557" r:id="rId14"/>
    <p:sldId id="561" r:id="rId15"/>
    <p:sldId id="562" r:id="rId16"/>
    <p:sldId id="563" r:id="rId17"/>
    <p:sldId id="564" r:id="rId18"/>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6B26"/>
    <a:srgbClr val="CDC43B"/>
    <a:srgbClr val="D78E45"/>
    <a:srgbClr val="903E7E"/>
    <a:srgbClr val="B80000"/>
    <a:srgbClr val="4281C3"/>
    <a:srgbClr val="BFD5EB"/>
    <a:srgbClr val="78AF41"/>
    <a:srgbClr val="D5CC59"/>
    <a:srgbClr val="DED77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8969" autoAdjust="0"/>
  </p:normalViewPr>
  <p:slideViewPr>
    <p:cSldViewPr snapToGrid="0" snapToObjects="1">
      <p:cViewPr varScale="1">
        <p:scale>
          <a:sx n="65" d="100"/>
          <a:sy n="65" d="100"/>
        </p:scale>
        <p:origin x="1939"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43" d="100"/>
          <a:sy n="43" d="100"/>
        </p:scale>
        <p:origin x="2812" y="52"/>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3"/>
            <a:ext cx="3077739" cy="469423"/>
          </a:xfrm>
          <a:prstGeom prst="rect">
            <a:avLst/>
          </a:prstGeom>
        </p:spPr>
        <p:txBody>
          <a:bodyPr vert="horz" lIns="94105" tIns="47053" rIns="94105" bIns="47053" rtlCol="0"/>
          <a:lstStyle>
            <a:lvl1pPr algn="l">
              <a:defRPr sz="1200"/>
            </a:lvl1pPr>
          </a:lstStyle>
          <a:p>
            <a:endParaRPr lang="en-US"/>
          </a:p>
        </p:txBody>
      </p:sp>
      <p:sp>
        <p:nvSpPr>
          <p:cNvPr id="3" name="Date Placeholder 2"/>
          <p:cNvSpPr>
            <a:spLocks noGrp="1"/>
          </p:cNvSpPr>
          <p:nvPr>
            <p:ph type="dt" sz="quarter" idx="1"/>
          </p:nvPr>
        </p:nvSpPr>
        <p:spPr>
          <a:xfrm>
            <a:off x="4023095" y="3"/>
            <a:ext cx="3077739" cy="469423"/>
          </a:xfrm>
          <a:prstGeom prst="rect">
            <a:avLst/>
          </a:prstGeom>
        </p:spPr>
        <p:txBody>
          <a:bodyPr vert="horz" lIns="94105" tIns="47053" rIns="94105" bIns="47053" rtlCol="0"/>
          <a:lstStyle>
            <a:lvl1pPr algn="r">
              <a:defRPr sz="1200"/>
            </a:lvl1pPr>
          </a:lstStyle>
          <a:p>
            <a:fld id="{707FC559-1D1A-4EF6-BDF5-345620646711}" type="datetimeFigureOut">
              <a:rPr lang="en-US" smtClean="0"/>
              <a:t>1/27/2026</a:t>
            </a:fld>
            <a:endParaRPr lang="en-US"/>
          </a:p>
        </p:txBody>
      </p:sp>
      <p:sp>
        <p:nvSpPr>
          <p:cNvPr id="4" name="Footer Placeholder 3"/>
          <p:cNvSpPr>
            <a:spLocks noGrp="1"/>
          </p:cNvSpPr>
          <p:nvPr>
            <p:ph type="ftr" sz="quarter" idx="2"/>
          </p:nvPr>
        </p:nvSpPr>
        <p:spPr>
          <a:xfrm>
            <a:off x="4" y="8917425"/>
            <a:ext cx="3077739" cy="469423"/>
          </a:xfrm>
          <a:prstGeom prst="rect">
            <a:avLst/>
          </a:prstGeom>
        </p:spPr>
        <p:txBody>
          <a:bodyPr vert="horz" lIns="94105" tIns="47053" rIns="94105" bIns="47053" rtlCol="0" anchor="b"/>
          <a:lstStyle>
            <a:lvl1pPr algn="l">
              <a:defRPr sz="1200"/>
            </a:lvl1pPr>
          </a:lstStyle>
          <a:p>
            <a:endParaRPr lang="en-US"/>
          </a:p>
        </p:txBody>
      </p:sp>
      <p:sp>
        <p:nvSpPr>
          <p:cNvPr id="5" name="Slide Number Placeholder 4"/>
          <p:cNvSpPr>
            <a:spLocks noGrp="1"/>
          </p:cNvSpPr>
          <p:nvPr>
            <p:ph type="sldNum" sz="quarter" idx="3"/>
          </p:nvPr>
        </p:nvSpPr>
        <p:spPr>
          <a:xfrm>
            <a:off x="4023095" y="8917425"/>
            <a:ext cx="3077739" cy="469423"/>
          </a:xfrm>
          <a:prstGeom prst="rect">
            <a:avLst/>
          </a:prstGeom>
        </p:spPr>
        <p:txBody>
          <a:bodyPr vert="horz" lIns="94105" tIns="47053" rIns="94105" bIns="47053" rtlCol="0" anchor="b"/>
          <a:lstStyle>
            <a:lvl1pPr algn="r">
              <a:defRPr sz="1200"/>
            </a:lvl1pPr>
          </a:lstStyle>
          <a:p>
            <a:fld id="{35503444-4131-4B3D-BAD2-604037B8BCD6}" type="slidenum">
              <a:rPr lang="en-US" smtClean="0"/>
              <a:t>‹#›</a:t>
            </a:fld>
            <a:endParaRPr lang="en-US"/>
          </a:p>
        </p:txBody>
      </p:sp>
    </p:spTree>
    <p:extLst>
      <p:ext uri="{BB962C8B-B14F-4D97-AF65-F5344CB8AC3E}">
        <p14:creationId xmlns:p14="http://schemas.microsoft.com/office/powerpoint/2010/main" val="653029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3"/>
            <a:ext cx="3077739" cy="469423"/>
          </a:xfrm>
          <a:prstGeom prst="rect">
            <a:avLst/>
          </a:prstGeom>
        </p:spPr>
        <p:txBody>
          <a:bodyPr vert="horz" lIns="94105" tIns="47053" rIns="94105" bIns="47053" rtlCol="0"/>
          <a:lstStyle>
            <a:lvl1pPr algn="l">
              <a:defRPr sz="1200"/>
            </a:lvl1pPr>
          </a:lstStyle>
          <a:p>
            <a:endParaRPr lang="en-US"/>
          </a:p>
        </p:txBody>
      </p:sp>
      <p:sp>
        <p:nvSpPr>
          <p:cNvPr id="3" name="Date Placeholder 2"/>
          <p:cNvSpPr>
            <a:spLocks noGrp="1"/>
          </p:cNvSpPr>
          <p:nvPr>
            <p:ph type="dt" idx="1"/>
          </p:nvPr>
        </p:nvSpPr>
        <p:spPr>
          <a:xfrm>
            <a:off x="4023095" y="3"/>
            <a:ext cx="3077739" cy="469423"/>
          </a:xfrm>
          <a:prstGeom prst="rect">
            <a:avLst/>
          </a:prstGeom>
        </p:spPr>
        <p:txBody>
          <a:bodyPr vert="horz" lIns="94105" tIns="47053" rIns="94105" bIns="47053" rtlCol="0"/>
          <a:lstStyle>
            <a:lvl1pPr algn="r">
              <a:defRPr sz="1200"/>
            </a:lvl1pPr>
          </a:lstStyle>
          <a:p>
            <a:fld id="{9910334F-B8D7-4045-8178-9AEBFE9024EB}" type="datetimeFigureOut">
              <a:rPr lang="en-US" smtClean="0"/>
              <a:t>1/27/2026</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105" tIns="47053" rIns="94105" bIns="47053" rtlCol="0" anchor="ctr"/>
          <a:lstStyle/>
          <a:p>
            <a:endParaRPr lang="en-US"/>
          </a:p>
        </p:txBody>
      </p:sp>
      <p:sp>
        <p:nvSpPr>
          <p:cNvPr id="5" name="Notes Placeholder 4"/>
          <p:cNvSpPr>
            <a:spLocks noGrp="1"/>
          </p:cNvSpPr>
          <p:nvPr>
            <p:ph type="body" sz="quarter" idx="3"/>
          </p:nvPr>
        </p:nvSpPr>
        <p:spPr>
          <a:xfrm>
            <a:off x="710248" y="4459529"/>
            <a:ext cx="5681980" cy="4224813"/>
          </a:xfrm>
          <a:prstGeom prst="rect">
            <a:avLst/>
          </a:prstGeom>
        </p:spPr>
        <p:txBody>
          <a:bodyPr vert="horz" lIns="94105" tIns="47053" rIns="94105" bIns="470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917425"/>
            <a:ext cx="3077739" cy="469423"/>
          </a:xfrm>
          <a:prstGeom prst="rect">
            <a:avLst/>
          </a:prstGeom>
        </p:spPr>
        <p:txBody>
          <a:bodyPr vert="horz" lIns="94105" tIns="47053" rIns="94105" bIns="47053" rtlCol="0" anchor="b"/>
          <a:lstStyle>
            <a:lvl1pPr algn="l">
              <a:defRPr sz="1200"/>
            </a:lvl1pPr>
          </a:lstStyle>
          <a:p>
            <a:endParaRPr lang="en-US"/>
          </a:p>
        </p:txBody>
      </p:sp>
      <p:sp>
        <p:nvSpPr>
          <p:cNvPr id="7" name="Slide Number Placeholder 6"/>
          <p:cNvSpPr>
            <a:spLocks noGrp="1"/>
          </p:cNvSpPr>
          <p:nvPr>
            <p:ph type="sldNum" sz="quarter" idx="5"/>
          </p:nvPr>
        </p:nvSpPr>
        <p:spPr>
          <a:xfrm>
            <a:off x="4023095" y="8917425"/>
            <a:ext cx="3077739" cy="469423"/>
          </a:xfrm>
          <a:prstGeom prst="rect">
            <a:avLst/>
          </a:prstGeom>
        </p:spPr>
        <p:txBody>
          <a:bodyPr vert="horz" lIns="94105" tIns="47053" rIns="94105" bIns="47053" rtlCol="0" anchor="b"/>
          <a:lstStyle>
            <a:lvl1pPr algn="r">
              <a:defRPr sz="1200"/>
            </a:lvl1pPr>
          </a:lstStyle>
          <a:p>
            <a:fld id="{D6CDC222-483D-EB45-AA9C-3EE89992DD69}" type="slidenum">
              <a:rPr lang="en-US" smtClean="0"/>
              <a:t>‹#›</a:t>
            </a:fld>
            <a:endParaRPr lang="en-US"/>
          </a:p>
        </p:txBody>
      </p:sp>
    </p:spTree>
    <p:extLst>
      <p:ext uri="{BB962C8B-B14F-4D97-AF65-F5344CB8AC3E}">
        <p14:creationId xmlns:p14="http://schemas.microsoft.com/office/powerpoint/2010/main" val="39619433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a:t>
            </a:r>
            <a:r>
              <a:rPr lang="en-US" baseline="0" dirty="0"/>
              <a:t> my name is Pat Randall.  I am a profession Civil Engineer in California.  Today I will discuss how zero valent iron (ZVI) is used to treat phosphate in recreational lakes.  Our primary market is in-situ treatment of chlorinated solvents at contaminated sites.  We also support a lot of abandon mine water treatment project.</a:t>
            </a:r>
          </a:p>
          <a:p>
            <a:endParaRPr lang="en-US" dirty="0"/>
          </a:p>
          <a:p>
            <a:r>
              <a:rPr lang="en-US" dirty="0"/>
              <a:t>Please note this is pre-recorded.  I will be glad to take question at the end.  </a:t>
            </a:r>
          </a:p>
        </p:txBody>
      </p:sp>
      <p:sp>
        <p:nvSpPr>
          <p:cNvPr id="4" name="Slide Number Placeholder 3"/>
          <p:cNvSpPr>
            <a:spLocks noGrp="1"/>
          </p:cNvSpPr>
          <p:nvPr>
            <p:ph type="sldNum" sz="quarter" idx="5"/>
          </p:nvPr>
        </p:nvSpPr>
        <p:spPr/>
        <p:txBody>
          <a:bodyPr/>
          <a:lstStyle/>
          <a:p>
            <a:fld id="{D6CDC222-483D-EB45-AA9C-3EE89992DD69}" type="slidenum">
              <a:rPr lang="en-US" smtClean="0"/>
              <a:t>1</a:t>
            </a:fld>
            <a:endParaRPr lang="en-US"/>
          </a:p>
        </p:txBody>
      </p:sp>
    </p:spTree>
    <p:extLst>
      <p:ext uri="{BB962C8B-B14F-4D97-AF65-F5344CB8AC3E}">
        <p14:creationId xmlns:p14="http://schemas.microsoft.com/office/powerpoint/2010/main" val="3394026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lake treatment we are looking at four areas which ZVI can be used for treatment</a:t>
            </a:r>
          </a:p>
          <a:p>
            <a:pPr marL="222839" indent="-222839">
              <a:buAutoNum type="arabicPeriod"/>
            </a:pPr>
            <a:r>
              <a:rPr lang="en-US" dirty="0"/>
              <a:t>Prevent run on from </a:t>
            </a:r>
            <a:r>
              <a:rPr lang="en-US" dirty="0" err="1"/>
              <a:t>surfact</a:t>
            </a:r>
            <a:r>
              <a:rPr lang="en-US" dirty="0"/>
              <a:t> waters</a:t>
            </a:r>
          </a:p>
          <a:p>
            <a:pPr marL="222839" indent="-222839">
              <a:buAutoNum type="arabicPeriod"/>
            </a:pPr>
            <a:r>
              <a:rPr lang="en-US" dirty="0"/>
              <a:t>Apply on lake surface and reduce soluble phosphate in the lake prior to settling on the bottom.</a:t>
            </a:r>
          </a:p>
          <a:p>
            <a:pPr marL="222839" indent="-222839">
              <a:buAutoNum type="arabicPeriod"/>
            </a:pPr>
            <a:r>
              <a:rPr lang="en-US" dirty="0"/>
              <a:t>Prevent phosphate which may be oxidize in the sediment from reaching the lake water</a:t>
            </a:r>
          </a:p>
          <a:p>
            <a:pPr marL="222839" indent="-222839">
              <a:buAutoNum type="arabicPeriod"/>
            </a:pPr>
            <a:r>
              <a:rPr lang="en-US" dirty="0"/>
              <a:t>Act as a barrier for </a:t>
            </a:r>
            <a:r>
              <a:rPr lang="en-US" dirty="0" err="1"/>
              <a:t>perculation</a:t>
            </a:r>
            <a:r>
              <a:rPr lang="en-US" dirty="0"/>
              <a:t> of groundwater through the sediment to the lake water</a:t>
            </a:r>
          </a:p>
        </p:txBody>
      </p:sp>
      <p:sp>
        <p:nvSpPr>
          <p:cNvPr id="4" name="Slide Number Placeholder 3"/>
          <p:cNvSpPr>
            <a:spLocks noGrp="1"/>
          </p:cNvSpPr>
          <p:nvPr>
            <p:ph type="sldNum" sz="quarter" idx="5"/>
          </p:nvPr>
        </p:nvSpPr>
        <p:spPr/>
        <p:txBody>
          <a:bodyPr/>
          <a:lstStyle/>
          <a:p>
            <a:fld id="{D6CDC222-483D-EB45-AA9C-3EE89992DD69}" type="slidenum">
              <a:rPr lang="en-US" smtClean="0"/>
              <a:t>10</a:t>
            </a:fld>
            <a:endParaRPr lang="en-US"/>
          </a:p>
        </p:txBody>
      </p:sp>
    </p:spTree>
    <p:extLst>
      <p:ext uri="{BB962C8B-B14F-4D97-AF65-F5344CB8AC3E}">
        <p14:creationId xmlns:p14="http://schemas.microsoft.com/office/powerpoint/2010/main" val="2651556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the effect of ZVI on DO and pH after application, there is some effect on DO but DO does recover. pH increases but then recovers.</a:t>
            </a:r>
          </a:p>
        </p:txBody>
      </p:sp>
      <p:sp>
        <p:nvSpPr>
          <p:cNvPr id="4" name="Slide Number Placeholder 3"/>
          <p:cNvSpPr>
            <a:spLocks noGrp="1"/>
          </p:cNvSpPr>
          <p:nvPr>
            <p:ph type="sldNum" sz="quarter" idx="5"/>
          </p:nvPr>
        </p:nvSpPr>
        <p:spPr/>
        <p:txBody>
          <a:bodyPr/>
          <a:lstStyle/>
          <a:p>
            <a:fld id="{D6CDC222-483D-EB45-AA9C-3EE89992DD69}" type="slidenum">
              <a:rPr lang="en-US" smtClean="0"/>
              <a:t>11</a:t>
            </a:fld>
            <a:endParaRPr lang="en-US"/>
          </a:p>
        </p:txBody>
      </p:sp>
    </p:spTree>
    <p:extLst>
      <p:ext uri="{BB962C8B-B14F-4D97-AF65-F5344CB8AC3E}">
        <p14:creationId xmlns:p14="http://schemas.microsoft.com/office/powerpoint/2010/main" val="2595042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project ,, there is little effect on DO. pH increases but then recovers.</a:t>
            </a:r>
          </a:p>
          <a:p>
            <a:endParaRPr lang="en-US" dirty="0"/>
          </a:p>
        </p:txBody>
      </p:sp>
      <p:sp>
        <p:nvSpPr>
          <p:cNvPr id="4" name="Slide Number Placeholder 3"/>
          <p:cNvSpPr>
            <a:spLocks noGrp="1"/>
          </p:cNvSpPr>
          <p:nvPr>
            <p:ph type="sldNum" sz="quarter" idx="5"/>
          </p:nvPr>
        </p:nvSpPr>
        <p:spPr/>
        <p:txBody>
          <a:bodyPr/>
          <a:lstStyle/>
          <a:p>
            <a:fld id="{D6CDC222-483D-EB45-AA9C-3EE89992DD69}" type="slidenum">
              <a:rPr lang="en-US" smtClean="0"/>
              <a:t>12</a:t>
            </a:fld>
            <a:endParaRPr lang="en-US"/>
          </a:p>
        </p:txBody>
      </p:sp>
    </p:spTree>
    <p:extLst>
      <p:ext uri="{BB962C8B-B14F-4D97-AF65-F5344CB8AC3E}">
        <p14:creationId xmlns:p14="http://schemas.microsoft.com/office/powerpoint/2010/main" val="2422761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list of lakes we have support in some manner in the last few years.  I do not have data to show how these have done over time.</a:t>
            </a:r>
          </a:p>
          <a:p>
            <a:endParaRPr lang="en-US" dirty="0"/>
          </a:p>
          <a:p>
            <a:endParaRPr lang="en-US" dirty="0"/>
          </a:p>
        </p:txBody>
      </p:sp>
      <p:sp>
        <p:nvSpPr>
          <p:cNvPr id="4" name="Slide Number Placeholder 3"/>
          <p:cNvSpPr>
            <a:spLocks noGrp="1"/>
          </p:cNvSpPr>
          <p:nvPr>
            <p:ph type="sldNum" sz="quarter" idx="5"/>
          </p:nvPr>
        </p:nvSpPr>
        <p:spPr/>
        <p:txBody>
          <a:bodyPr/>
          <a:lstStyle/>
          <a:p>
            <a:fld id="{D6CDC222-483D-EB45-AA9C-3EE89992DD69}" type="slidenum">
              <a:rPr lang="en-US" smtClean="0"/>
              <a:t>13</a:t>
            </a:fld>
            <a:endParaRPr lang="en-US"/>
          </a:p>
        </p:txBody>
      </p:sp>
    </p:spTree>
    <p:extLst>
      <p:ext uri="{BB962C8B-B14F-4D97-AF65-F5344CB8AC3E}">
        <p14:creationId xmlns:p14="http://schemas.microsoft.com/office/powerpoint/2010/main" val="2165748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F4AE5-BB3D-50BE-DB6C-9FC55ECC07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AA3FB6-1E21-BA97-B448-8923B48DE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429C4-4FAF-8AA0-C3C3-108759B2E752}"/>
              </a:ext>
            </a:extLst>
          </p:cNvPr>
          <p:cNvSpPr>
            <a:spLocks noGrp="1"/>
          </p:cNvSpPr>
          <p:nvPr>
            <p:ph type="body" idx="1"/>
          </p:nvPr>
        </p:nvSpPr>
        <p:spPr/>
        <p:txBody>
          <a:bodyPr/>
          <a:lstStyle/>
          <a:p>
            <a:r>
              <a:rPr lang="en-US" dirty="0"/>
              <a:t>I will pause now to take questions.  When the question are complete we will provide additional information of the specific application of ZVI for your project.  Right now I would like to just go over the chemistry.</a:t>
            </a:r>
          </a:p>
          <a:p>
            <a:endParaRPr lang="en-US" dirty="0"/>
          </a:p>
          <a:p>
            <a:endParaRPr lang="en-US" dirty="0"/>
          </a:p>
        </p:txBody>
      </p:sp>
      <p:sp>
        <p:nvSpPr>
          <p:cNvPr id="4" name="Slide Number Placeholder 3">
            <a:extLst>
              <a:ext uri="{FF2B5EF4-FFF2-40B4-BE49-F238E27FC236}">
                <a16:creationId xmlns:a16="http://schemas.microsoft.com/office/drawing/2014/main" id="{64E67F36-43A5-FBA8-64CA-CCAC0CB2C7A8}"/>
              </a:ext>
            </a:extLst>
          </p:cNvPr>
          <p:cNvSpPr>
            <a:spLocks noGrp="1"/>
          </p:cNvSpPr>
          <p:nvPr>
            <p:ph type="sldNum" sz="quarter" idx="5"/>
          </p:nvPr>
        </p:nvSpPr>
        <p:spPr/>
        <p:txBody>
          <a:bodyPr/>
          <a:lstStyle/>
          <a:p>
            <a:fld id="{D6CDC222-483D-EB45-AA9C-3EE89992DD69}" type="slidenum">
              <a:rPr lang="en-US" smtClean="0"/>
              <a:t>14</a:t>
            </a:fld>
            <a:endParaRPr lang="en-US"/>
          </a:p>
        </p:txBody>
      </p:sp>
    </p:spTree>
    <p:extLst>
      <p:ext uri="{BB962C8B-B14F-4D97-AF65-F5344CB8AC3E}">
        <p14:creationId xmlns:p14="http://schemas.microsoft.com/office/powerpoint/2010/main" val="1402559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provide three types of ZVI.  All are the same chemistry only differ by average particle size.  PRB is the most coarse, similar to construction sand.  I is used in barriers or other applications where water will flow through.  Flow is our primary ZVI product which combines reactivity with longevity.  Flow is the finest and provide the most reactivity.  </a:t>
            </a:r>
          </a:p>
          <a:p>
            <a:r>
              <a:rPr lang="en-US" dirty="0"/>
              <a:t>The next chart give you a comparison look at the three.</a:t>
            </a:r>
          </a:p>
        </p:txBody>
      </p:sp>
      <p:sp>
        <p:nvSpPr>
          <p:cNvPr id="4" name="Slide Number Placeholder 3"/>
          <p:cNvSpPr>
            <a:spLocks noGrp="1"/>
          </p:cNvSpPr>
          <p:nvPr>
            <p:ph type="sldNum" sz="quarter" idx="5"/>
          </p:nvPr>
        </p:nvSpPr>
        <p:spPr/>
        <p:txBody>
          <a:bodyPr/>
          <a:lstStyle/>
          <a:p>
            <a:fld id="{D6CDC222-483D-EB45-AA9C-3EE89992DD69}" type="slidenum">
              <a:rPr lang="en-US" smtClean="0"/>
              <a:t>2</a:t>
            </a:fld>
            <a:endParaRPr lang="en-US"/>
          </a:p>
        </p:txBody>
      </p:sp>
    </p:spTree>
    <p:extLst>
      <p:ext uri="{BB962C8B-B14F-4D97-AF65-F5344CB8AC3E}">
        <p14:creationId xmlns:p14="http://schemas.microsoft.com/office/powerpoint/2010/main" val="2611193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the difference in reactivity and longevity of the three different Hepure ZVI.  I also show the short life of a 10 micron </a:t>
            </a:r>
            <a:r>
              <a:rPr lang="en-US" dirty="0" err="1"/>
              <a:t>zvi</a:t>
            </a:r>
            <a:r>
              <a:rPr lang="en-US" dirty="0"/>
              <a:t> which is becoming increasingly more popular due to the great reactivity.  However, this is very short lived and really not suitable for most projects.</a:t>
            </a:r>
          </a:p>
        </p:txBody>
      </p:sp>
      <p:sp>
        <p:nvSpPr>
          <p:cNvPr id="4" name="Slide Number Placeholder 3"/>
          <p:cNvSpPr>
            <a:spLocks noGrp="1"/>
          </p:cNvSpPr>
          <p:nvPr>
            <p:ph type="sldNum" sz="quarter" idx="5"/>
          </p:nvPr>
        </p:nvSpPr>
        <p:spPr/>
        <p:txBody>
          <a:bodyPr/>
          <a:lstStyle/>
          <a:p>
            <a:fld id="{D6CDC222-483D-EB45-AA9C-3EE89992DD69}" type="slidenum">
              <a:rPr lang="en-US" smtClean="0"/>
              <a:t>3</a:t>
            </a:fld>
            <a:endParaRPr lang="en-US"/>
          </a:p>
        </p:txBody>
      </p:sp>
    </p:spTree>
    <p:extLst>
      <p:ext uri="{BB962C8B-B14F-4D97-AF65-F5344CB8AC3E}">
        <p14:creationId xmlns:p14="http://schemas.microsoft.com/office/powerpoint/2010/main" val="2450872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insure we are all discussing with the same terms.  A bit confusing but oxidation is actually the loss of electrons.  In the case of phosphate it is fully oxidized in the soluble form and cannot be further oxidized unless by a strong oxidizer such as an acid.</a:t>
            </a:r>
          </a:p>
        </p:txBody>
      </p:sp>
      <p:sp>
        <p:nvSpPr>
          <p:cNvPr id="4" name="Slide Number Placeholder 3"/>
          <p:cNvSpPr>
            <a:spLocks noGrp="1"/>
          </p:cNvSpPr>
          <p:nvPr>
            <p:ph type="sldNum" sz="quarter" idx="5"/>
          </p:nvPr>
        </p:nvSpPr>
        <p:spPr/>
        <p:txBody>
          <a:bodyPr/>
          <a:lstStyle/>
          <a:p>
            <a:fld id="{D6CDC222-483D-EB45-AA9C-3EE89992DD69}" type="slidenum">
              <a:rPr lang="en-US" smtClean="0"/>
              <a:t>4</a:t>
            </a:fld>
            <a:endParaRPr lang="en-US"/>
          </a:p>
        </p:txBody>
      </p:sp>
    </p:spTree>
    <p:extLst>
      <p:ext uri="{BB962C8B-B14F-4D97-AF65-F5344CB8AC3E}">
        <p14:creationId xmlns:p14="http://schemas.microsoft.com/office/powerpoint/2010/main" val="1119346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confusing part, reduction is actually the acceptance of electrons. Phosphate being fully oxidized is now ready to be reduced to the non-soluble form.</a:t>
            </a:r>
          </a:p>
        </p:txBody>
      </p:sp>
      <p:sp>
        <p:nvSpPr>
          <p:cNvPr id="4" name="Slide Number Placeholder 3"/>
          <p:cNvSpPr>
            <a:spLocks noGrp="1"/>
          </p:cNvSpPr>
          <p:nvPr>
            <p:ph type="sldNum" sz="quarter" idx="5"/>
          </p:nvPr>
        </p:nvSpPr>
        <p:spPr/>
        <p:txBody>
          <a:bodyPr/>
          <a:lstStyle/>
          <a:p>
            <a:fld id="{D6CDC222-483D-EB45-AA9C-3EE89992DD69}" type="slidenum">
              <a:rPr lang="en-US" smtClean="0"/>
              <a:t>5</a:t>
            </a:fld>
            <a:endParaRPr lang="en-US"/>
          </a:p>
        </p:txBody>
      </p:sp>
    </p:spTree>
    <p:extLst>
      <p:ext uri="{BB962C8B-B14F-4D97-AF65-F5344CB8AC3E}">
        <p14:creationId xmlns:p14="http://schemas.microsoft.com/office/powerpoint/2010/main" val="556729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ZVI oxidized releasing up to three electrons which the phosphate is seeking.  (actually would like to get 5 electrons)</a:t>
            </a:r>
          </a:p>
        </p:txBody>
      </p:sp>
      <p:sp>
        <p:nvSpPr>
          <p:cNvPr id="4" name="Slide Number Placeholder 3"/>
          <p:cNvSpPr>
            <a:spLocks noGrp="1"/>
          </p:cNvSpPr>
          <p:nvPr>
            <p:ph type="sldNum" sz="quarter" idx="5"/>
          </p:nvPr>
        </p:nvSpPr>
        <p:spPr/>
        <p:txBody>
          <a:bodyPr/>
          <a:lstStyle/>
          <a:p>
            <a:fld id="{D6CDC222-483D-EB45-AA9C-3EE89992DD69}" type="slidenum">
              <a:rPr lang="en-US" smtClean="0"/>
              <a:t>6</a:t>
            </a:fld>
            <a:endParaRPr lang="en-US"/>
          </a:p>
        </p:txBody>
      </p:sp>
    </p:spTree>
    <p:extLst>
      <p:ext uri="{BB962C8B-B14F-4D97-AF65-F5344CB8AC3E}">
        <p14:creationId xmlns:p14="http://schemas.microsoft.com/office/powerpoint/2010/main" val="1122256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phosphate is reduced by combining with the ZVI to form </a:t>
            </a:r>
            <a:r>
              <a:rPr lang="en-US" dirty="0" err="1"/>
              <a:t>precipatates</a:t>
            </a:r>
            <a:r>
              <a:rPr lang="en-US" dirty="0"/>
              <a:t>. </a:t>
            </a:r>
          </a:p>
        </p:txBody>
      </p:sp>
      <p:sp>
        <p:nvSpPr>
          <p:cNvPr id="4" name="Slide Number Placeholder 3"/>
          <p:cNvSpPr>
            <a:spLocks noGrp="1"/>
          </p:cNvSpPr>
          <p:nvPr>
            <p:ph type="sldNum" sz="quarter" idx="5"/>
          </p:nvPr>
        </p:nvSpPr>
        <p:spPr/>
        <p:txBody>
          <a:bodyPr/>
          <a:lstStyle/>
          <a:p>
            <a:fld id="{D6CDC222-483D-EB45-AA9C-3EE89992DD69}" type="slidenum">
              <a:rPr lang="en-US" smtClean="0"/>
              <a:t>7</a:t>
            </a:fld>
            <a:endParaRPr lang="en-US"/>
          </a:p>
        </p:txBody>
      </p:sp>
    </p:spTree>
    <p:extLst>
      <p:ext uri="{BB962C8B-B14F-4D97-AF65-F5344CB8AC3E}">
        <p14:creationId xmlns:p14="http://schemas.microsoft.com/office/powerpoint/2010/main" val="410417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having and oxidant like oxygen present will help the reaction, it is not needed ZVI can oxidize without oxygen present and react with phosphate.  The next diagram show this effect.</a:t>
            </a:r>
          </a:p>
        </p:txBody>
      </p:sp>
      <p:sp>
        <p:nvSpPr>
          <p:cNvPr id="4" name="Slide Number Placeholder 3"/>
          <p:cNvSpPr>
            <a:spLocks noGrp="1"/>
          </p:cNvSpPr>
          <p:nvPr>
            <p:ph type="sldNum" sz="quarter" idx="5"/>
          </p:nvPr>
        </p:nvSpPr>
        <p:spPr/>
        <p:txBody>
          <a:bodyPr/>
          <a:lstStyle/>
          <a:p>
            <a:fld id="{D6CDC222-483D-EB45-AA9C-3EE89992DD69}" type="slidenum">
              <a:rPr lang="en-US" smtClean="0"/>
              <a:t>8</a:t>
            </a:fld>
            <a:endParaRPr lang="en-US"/>
          </a:p>
        </p:txBody>
      </p:sp>
    </p:spTree>
    <p:extLst>
      <p:ext uri="{BB962C8B-B14F-4D97-AF65-F5344CB8AC3E}">
        <p14:creationId xmlns:p14="http://schemas.microsoft.com/office/powerpoint/2010/main" val="1472617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removal rate of phosphate is not greatly effective by the addition of hydrogen peroxide, although it can be greatly effected by the addition of stronger oxidants.</a:t>
            </a:r>
          </a:p>
        </p:txBody>
      </p:sp>
      <p:sp>
        <p:nvSpPr>
          <p:cNvPr id="4" name="Slide Number Placeholder 3"/>
          <p:cNvSpPr>
            <a:spLocks noGrp="1"/>
          </p:cNvSpPr>
          <p:nvPr>
            <p:ph type="sldNum" sz="quarter" idx="5"/>
          </p:nvPr>
        </p:nvSpPr>
        <p:spPr/>
        <p:txBody>
          <a:bodyPr/>
          <a:lstStyle/>
          <a:p>
            <a:fld id="{D6CDC222-483D-EB45-AA9C-3EE89992DD69}" type="slidenum">
              <a:rPr lang="en-US" smtClean="0"/>
              <a:t>9</a:t>
            </a:fld>
            <a:endParaRPr lang="en-US"/>
          </a:p>
        </p:txBody>
      </p:sp>
    </p:spTree>
    <p:extLst>
      <p:ext uri="{BB962C8B-B14F-4D97-AF65-F5344CB8AC3E}">
        <p14:creationId xmlns:p14="http://schemas.microsoft.com/office/powerpoint/2010/main" val="1038780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chemeClr val="tx1"/>
                </a:solidFill>
                <a:latin typeface="Myriad Pro" pitchFamily="34" charset="0"/>
              </a:defRPr>
            </a:lvl1pPr>
          </a:lstStyle>
          <a:p>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aseline="0">
                <a:solidFill>
                  <a:schemeClr val="bg1">
                    <a:lumMod val="50000"/>
                  </a:schemeClr>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140825E-4A15-4D39-8176-1F07E904CB30}" type="datetimeFigureOut">
              <a:rPr lang="en-US" smtClean="0"/>
              <a:t>1/27/2026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3E4AAA4-6363-4581-962D-1ACCC2D600C5}" type="slidenum">
              <a:rPr lang="en-US" smtClean="0"/>
              <a:t>‹#›</a:t>
            </a:fld>
            <a:endParaRPr lang="en-US"/>
          </a:p>
        </p:txBody>
      </p:sp>
      <p:pic>
        <p:nvPicPr>
          <p:cNvPr id="7" name="Picture 2" descr="\\WDMYCLOUD\Public\Hepure\Robyn Hepure\Hepure Marketing\graphics\background.png"/>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l="38079" t="43944" r="14631" b="2040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572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4" name="Picture 2" descr="\\WDMYCLOUD\Public\Hepure\Robyn Hepure\Hepure Marketing\graphics\background.png"/>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l="38079" t="43944" r="14631" b="2040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a:xfrm>
            <a:off x="591954" y="974221"/>
            <a:ext cx="8543499" cy="5003498"/>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p:cNvSpPr>
            <a:spLocks noGrp="1"/>
          </p:cNvSpPr>
          <p:nvPr>
            <p:ph type="title"/>
          </p:nvPr>
        </p:nvSpPr>
        <p:spPr>
          <a:xfrm>
            <a:off x="634684" y="102549"/>
            <a:ext cx="8120418" cy="726393"/>
          </a:xfrm>
          <a:prstGeom prst="rect">
            <a:avLst/>
          </a:prstGeom>
        </p:spPr>
        <p:txBody>
          <a:bodyPr vert="horz" lIns="91440" tIns="45720" rIns="91440" bIns="45720" rtlCol="0" anchor="ctr">
            <a:normAutofit/>
          </a:bodyPr>
          <a:lstStyle>
            <a:lvl1pPr algn="l">
              <a:defRPr sz="3200">
                <a:solidFill>
                  <a:srgbClr val="115EAC"/>
                </a:solidFill>
                <a:latin typeface="Proxima Nova S" pitchFamily="50" charset="0"/>
              </a:defRPr>
            </a:lvl1pPr>
          </a:lstStyle>
          <a:p>
            <a:r>
              <a:rPr lang="en-US" dirty="0"/>
              <a:t>Click to edit Master title style</a:t>
            </a:r>
          </a:p>
        </p:txBody>
      </p:sp>
      <p:sp>
        <p:nvSpPr>
          <p:cNvPr id="7" name="Text Placeholder 2"/>
          <p:cNvSpPr>
            <a:spLocks noGrp="1"/>
          </p:cNvSpPr>
          <p:nvPr>
            <p:ph idx="1"/>
          </p:nvPr>
        </p:nvSpPr>
        <p:spPr>
          <a:xfrm>
            <a:off x="764275" y="1310186"/>
            <a:ext cx="8120418" cy="4326340"/>
          </a:xfrm>
          <a:prstGeom prst="rect">
            <a:avLst/>
          </a:prstGeom>
        </p:spPr>
        <p:txBody>
          <a:bodyPr vert="horz" lIns="91440" tIns="45720" rIns="91440" bIns="45720" rtlCol="0">
            <a:normAutofit/>
          </a:bodyPr>
          <a:lstStyle>
            <a:lvl2pPr>
              <a:defRPr baseline="0">
                <a:latin typeface="Microsoft Sans Serif" panose="020B0604020202020204" pitchFamily="34" charset="0"/>
              </a:defRPr>
            </a:lvl2pPr>
            <a:lvl4pPr>
              <a:defRPr baseline="0">
                <a:latin typeface="Microsoft Sans Serif" panose="020B0604020202020204" pitchFamily="34" charset="0"/>
              </a:defRPr>
            </a:lvl4pPr>
            <a:lvl5pPr>
              <a:defRPr baseline="0">
                <a:latin typeface="Microsoft Sans Serif"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98" name="Picture 2" descr="C:\Users\kaari\Dropbox\Hepure Team Folder\Marketing\Graphics\Hepure Logo medium.pn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7121208" y="6108550"/>
            <a:ext cx="1645920" cy="68478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578608" y="163472"/>
            <a:ext cx="8583498" cy="638818"/>
          </a:xfrm>
          <a:prstGeom prst="rect">
            <a:avLst/>
          </a:prstGeom>
          <a:solidFill>
            <a:schemeClr val="bg1">
              <a:lumMod val="75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9580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2" name="Picture 2" descr="\\WDMYCLOUD\Public\Hepure\Robyn Hepure\Hepure Marketing\graphics\background.png"/>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l="38079" t="43944" r="14631" b="2040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userDrawn="1"/>
        </p:nvSpPr>
        <p:spPr>
          <a:xfrm>
            <a:off x="457200" y="1"/>
            <a:ext cx="8686800" cy="5923127"/>
          </a:xfrm>
          <a:prstGeom prst="rect">
            <a:avLst/>
          </a:prstGeom>
          <a:solidFill>
            <a:schemeClr val="bg1"/>
          </a:solidFill>
          <a:ln>
            <a:solidFill>
              <a:schemeClr val="bg1"/>
            </a:solidFill>
          </a:ln>
          <a:effectLst>
            <a:outerShdw blurRad="215900" dist="38100" dir="8100000" algn="tr" rotWithShape="0">
              <a:schemeClr val="tx1">
                <a:lumMod val="75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C:\Users\kaari\Dropbox\Hepure Team Folder\Marketing\Graphics\Hepure Logo medium.pn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6928547" y="6099184"/>
            <a:ext cx="1648362"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131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alpha val="0"/>
          </a:schemeClr>
        </a:solidFill>
        <a:effectLst/>
      </p:bgPr>
    </p:bg>
    <p:spTree>
      <p:nvGrpSpPr>
        <p:cNvPr id="1" name=""/>
        <p:cNvGrpSpPr/>
        <p:nvPr/>
      </p:nvGrpSpPr>
      <p:grpSpPr>
        <a:xfrm>
          <a:off x="0" y="0"/>
          <a:ext cx="0" cy="0"/>
          <a:chOff x="0" y="0"/>
          <a:chExt cx="0" cy="0"/>
        </a:xfrm>
      </p:grpSpPr>
      <p:pic>
        <p:nvPicPr>
          <p:cNvPr id="8" name="Picture 2" descr="\\WDMYCLOUD\Public\Hepure\Robyn Hepure\Hepure Marketing\graphics\background.png"/>
          <p:cNvPicPr>
            <a:picLocks noChangeAspect="1" noChangeArrowheads="1"/>
          </p:cNvPicPr>
          <p:nvPr userDrawn="1"/>
        </p:nvPicPr>
        <p:blipFill rotWithShape="1">
          <a:blip r:embed="rId5" cstate="email">
            <a:extLst>
              <a:ext uri="{28A0092B-C50C-407E-A947-70E740481C1C}">
                <a14:useLocalDpi xmlns:a14="http://schemas.microsoft.com/office/drawing/2010/main" val="0"/>
              </a:ext>
            </a:extLst>
          </a:blip>
          <a:srcRect l="38079" t="43944" r="14631" b="2040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50386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4" r:id="rId3"/>
  </p:sldLayoutIdLst>
  <p:txStyles>
    <p:titleStyle>
      <a:lvl1pPr algn="ctr" defTabSz="914400" rtl="0" eaLnBrk="1" latinLnBrk="0" hangingPunct="1">
        <a:spcBef>
          <a:spcPct val="0"/>
        </a:spcBef>
        <a:buNone/>
        <a:defRPr sz="4400" kern="1200">
          <a:ln w="3175">
            <a:noFill/>
          </a:ln>
          <a:solidFill>
            <a:srgbClr val="78AF41"/>
          </a:solidFill>
          <a:effectLst/>
          <a:latin typeface="Proxima Nova A Semibold" pitchFamily="50" charset="0"/>
          <a:ea typeface="+mj-ea"/>
          <a:cs typeface="+mj-cs"/>
        </a:defRPr>
      </a:lvl1pPr>
    </p:titleStyle>
    <p:bodyStyle>
      <a:lvl1pPr marL="457200" indent="-457200" algn="l" defTabSz="914400" rtl="0" eaLnBrk="1" latinLnBrk="0" hangingPunct="1">
        <a:spcBef>
          <a:spcPct val="20000"/>
        </a:spcBef>
        <a:buFont typeface="Wingdings" pitchFamily="2" charset="2"/>
        <a:buChar char=""/>
        <a:defRPr sz="3200" kern="1200">
          <a:solidFill>
            <a:schemeClr val="tx1">
              <a:lumMod val="50000"/>
            </a:schemeClr>
          </a:solidFill>
          <a:latin typeface="Proxima Nova A" pitchFamily="50"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schemeClr>
          </a:solidFill>
          <a:latin typeface="Proxima Nova A" pitchFamily="50"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lumMod val="50000"/>
            </a:schemeClr>
          </a:solidFill>
          <a:latin typeface="Proxima Nova A" pitchFamily="50"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50000"/>
            </a:schemeClr>
          </a:solidFill>
          <a:latin typeface="Proxima Nova A" pitchFamily="50"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50000"/>
            </a:schemeClr>
          </a:solidFill>
          <a:latin typeface="Proxima Nova A"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5.png"/><Relationship Id="rId5" Type="http://schemas.openxmlformats.org/officeDocument/2006/relationships/image" Target="../media/image13.gi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hyperlink" Target="https://www.google.com/search?client=firefox-b-1-d&amp;q=ferric+phosphate&amp;mstk=AUtExfB_86sMC7nj5pKC4M0MkotBmuFPJ_Sz2j9a6xJkm-8xlFGPJ12G5ykRvRQIS30QyWRFhoa-J45eFEwQz6bxJ_-wTAEbElUjWZ7lI5MlD2KZT49Z97beV4v0G3kDs2sJcNPD868mrgbJWAotPYQ9HHpgulIE50gEzzKbD4AaDNqmVPw&amp;csui=3&amp;ved=2ahUKEwjln9jZ8Y2SAxUpke4BHVV3LksQgK4QegQIARAJ" TargetMode="Externa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hyperlink" Target="https://www.google.com/search?client=firefox-b-1-d&amp;q=ferrous+phosphate&amp;mstk=AUtExfB_86sMC7nj5pKC4M0MkotBmuFPJ_Sz2j9a6xJkm-8xlFGPJ12G5ykRvRQIS30QyWRFhoa-J45eFEwQz6bxJ_-wTAEbElUjWZ7lI5MlD2KZT49Z97beV4v0G3kDs2sJcNPD868mrgbJWAotPYQ9HHpgulIE50gEzzKbD4AaDNqmVPw&amp;csui=3&amp;ved=2ahUKEwjln9jZ8Y2SAxUpke4BHVV3LksQgK4QegQIARAH" TargetMode="External"/><Relationship Id="rId5" Type="http://schemas.openxmlformats.org/officeDocument/2006/relationships/hyperlink" Target="https://www.google.com/search?client=firefox-b-1-d&amp;q=iron+phosphates&amp;mstk=AUtExfB_86sMC7nj5pKC4M0MkotBmuFPJ_Sz2j9a6xJkm-8xlFGPJ12G5ykRvRQIS30QyWRFhoa-J45eFEwQz6bxJ_-wTAEbElUjWZ7lI5MlD2KZT49Z97beV4v0G3kDs2sJcNPD868mrgbJWAotPYQ9HHpgulIE50gEzzKbD4AaDNqmVPw&amp;csui=3&amp;ved=2ahUKEwjln9jZ8Y2SAxUpke4BHVV3LksQgK4QegQIARAG" TargetMode="External"/><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0" y="172903"/>
            <a:ext cx="4677639" cy="3285490"/>
          </a:xfrm>
        </p:spPr>
        <p:txBody>
          <a:bodyPr/>
          <a:lstStyle/>
          <a:p>
            <a:r>
              <a:rPr lang="en-US" sz="4000" b="1" i="1" dirty="0"/>
              <a:t>Zero Valent Iron Phosphate </a:t>
            </a:r>
            <a:br>
              <a:rPr lang="en-US" sz="4000" b="1" i="1" dirty="0"/>
            </a:br>
            <a:r>
              <a:rPr lang="en-US" sz="4000" b="1" i="1" dirty="0"/>
              <a:t>Treatment</a:t>
            </a:r>
            <a:endParaRPr lang="en-US" sz="4000" dirty="0">
              <a:latin typeface="Proxima Nova S" pitchFamily="50" charset="0"/>
            </a:endParaRPr>
          </a:p>
        </p:txBody>
      </p:sp>
      <p:sp>
        <p:nvSpPr>
          <p:cNvPr id="5" name="Subtitle 4"/>
          <p:cNvSpPr>
            <a:spLocks noGrp="1"/>
          </p:cNvSpPr>
          <p:nvPr>
            <p:ph type="subTitle" idx="1"/>
          </p:nvPr>
        </p:nvSpPr>
        <p:spPr>
          <a:xfrm>
            <a:off x="4978400" y="4536003"/>
            <a:ext cx="3664204" cy="1158240"/>
          </a:xfrm>
          <a:solidFill>
            <a:srgbClr val="78AF41"/>
          </a:solidFill>
        </p:spPr>
        <p:txBody>
          <a:bodyPr/>
          <a:lstStyle/>
          <a:p>
            <a:pPr algn="r">
              <a:spcBef>
                <a:spcPts val="0"/>
              </a:spcBef>
            </a:pPr>
            <a:r>
              <a:rPr lang="en-US" sz="2400" dirty="0">
                <a:solidFill>
                  <a:schemeClr val="bg1"/>
                </a:solidFill>
                <a:latin typeface="Proxima Nova A" pitchFamily="50" charset="0"/>
              </a:rPr>
              <a:t>Patrick Randall, P.E.</a:t>
            </a:r>
          </a:p>
          <a:p>
            <a:pPr algn="r">
              <a:spcBef>
                <a:spcPts val="0"/>
              </a:spcBef>
            </a:pPr>
            <a:r>
              <a:rPr lang="en-US" sz="2400" dirty="0">
                <a:solidFill>
                  <a:schemeClr val="bg1"/>
                </a:solidFill>
                <a:latin typeface="Proxima Nova A" pitchFamily="50" charset="0"/>
              </a:rPr>
              <a:t>Pat.Randall@Hepure.com</a:t>
            </a:r>
          </a:p>
        </p:txBody>
      </p:sp>
      <p:pic>
        <p:nvPicPr>
          <p:cNvPr id="3074" name="Picture 2" descr="C:\Users\kaari\Dropbox\Hepure Team Folder\Marketing\Graphics\Hepure Logo medium.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250354" y="3625230"/>
            <a:ext cx="2286000" cy="951088"/>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4"/>
          <p:cNvSpPr txBox="1">
            <a:spLocks/>
          </p:cNvSpPr>
          <p:nvPr/>
        </p:nvSpPr>
        <p:spPr>
          <a:xfrm>
            <a:off x="5268038" y="5694243"/>
            <a:ext cx="3467100" cy="1158240"/>
          </a:xfrm>
          <a:prstGeom prst="rect">
            <a:avLst/>
          </a:prstGeom>
        </p:spPr>
        <p:txBody>
          <a:bodyPr/>
          <a:lstStyle>
            <a:lvl1pPr marL="0" indent="0" algn="ctr" defTabSz="914400" rtl="0" eaLnBrk="1" latinLnBrk="0" hangingPunct="1">
              <a:spcBef>
                <a:spcPct val="20000"/>
              </a:spcBef>
              <a:buFont typeface="Wingdings" pitchFamily="2" charset="2"/>
              <a:buNone/>
              <a:defRPr sz="3200" kern="1200" baseline="0">
                <a:solidFill>
                  <a:schemeClr val="bg1">
                    <a:lumMod val="50000"/>
                  </a:schemeClr>
                </a:solidFill>
                <a:latin typeface="Myriad Pro"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Proxima Nova A" pitchFamily="50" charset="0"/>
                <a:ea typeface="+mn-ea"/>
                <a:cs typeface="+mn-cs"/>
              </a:defRPr>
            </a:lvl2pPr>
            <a:lvl3pPr marL="914400" indent="0" algn="ctr" defTabSz="914400" rtl="0" eaLnBrk="1" latinLnBrk="0" hangingPunct="1">
              <a:spcBef>
                <a:spcPct val="20000"/>
              </a:spcBef>
              <a:buFont typeface="Wingdings" pitchFamily="2" charset="2"/>
              <a:buNone/>
              <a:defRPr sz="2400" kern="1200">
                <a:solidFill>
                  <a:schemeClr val="tx1">
                    <a:tint val="75000"/>
                  </a:schemeClr>
                </a:solidFill>
                <a:latin typeface="Proxima Nova A" pitchFamily="50" charset="0"/>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Proxima Nova A" pitchFamily="50"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Proxima Nova A" pitchFamily="50"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spcBef>
                <a:spcPts val="0"/>
              </a:spcBef>
            </a:pPr>
            <a:r>
              <a:rPr lang="pt-BR" sz="2000" dirty="0">
                <a:latin typeface="Proxima Nova A" pitchFamily="50" charset="0"/>
              </a:rPr>
              <a:t>  866.727.4776 x702</a:t>
            </a:r>
          </a:p>
          <a:p>
            <a:endParaRPr lang="en-US" sz="2000" dirty="0"/>
          </a:p>
          <a:p>
            <a:endParaRPr lang="en-US" sz="2000" dirty="0"/>
          </a:p>
          <a:p>
            <a:pPr algn="r">
              <a:spcBef>
                <a:spcPts val="0"/>
              </a:spcBef>
            </a:pPr>
            <a:endParaRPr lang="en-US" sz="2000" dirty="0">
              <a:latin typeface="Proxima Nova A" pitchFamily="50" charset="0"/>
            </a:endParaRPr>
          </a:p>
        </p:txBody>
      </p:sp>
      <p:pic>
        <p:nvPicPr>
          <p:cNvPr id="3" name="Picture 2" descr="A person wearing glasses and smiling at the camera&#10;&#10;Description automatically generated">
            <a:extLst>
              <a:ext uri="{FF2B5EF4-FFF2-40B4-BE49-F238E27FC236}">
                <a16:creationId xmlns:a16="http://schemas.microsoft.com/office/drawing/2014/main" id="{C4F1456D-0F54-4873-9C33-2209597859CE}"/>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16328" y="838200"/>
            <a:ext cx="3765550" cy="5648325"/>
          </a:xfrm>
          <a:prstGeom prst="rect">
            <a:avLst/>
          </a:prstGeom>
        </p:spPr>
      </p:pic>
      <p:pic>
        <p:nvPicPr>
          <p:cNvPr id="24" name="Video 23">
            <a:hlinkClick r:id="" action="ppaction://media"/>
            <a:extLst>
              <a:ext uri="{FF2B5EF4-FFF2-40B4-BE49-F238E27FC236}">
                <a16:creationId xmlns:a16="http://schemas.microsoft.com/office/drawing/2014/main" id="{58F9734D-90EC-1879-E4AF-FB75787D2BE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7004304" y="6304788"/>
            <a:ext cx="470916" cy="470916"/>
          </a:xfrm>
          <a:prstGeom prst="ellipse">
            <a:avLst/>
          </a:prstGeom>
        </p:spPr>
      </p:pic>
    </p:spTree>
    <p:extLst>
      <p:ext uri="{BB962C8B-B14F-4D97-AF65-F5344CB8AC3E}">
        <p14:creationId xmlns:p14="http://schemas.microsoft.com/office/powerpoint/2010/main" val="2235400984"/>
      </p:ext>
    </p:extLst>
  </p:cSld>
  <p:clrMapOvr>
    <a:masterClrMapping/>
  </p:clrMapOvr>
  <mc:AlternateContent xmlns:mc="http://schemas.openxmlformats.org/markup-compatibility/2006" xmlns:p14="http://schemas.microsoft.com/office/powerpoint/2010/main">
    <mc:Choice Requires="p14">
      <p:transition spd="slow" p14:dur="2000" advTm="31079"/>
    </mc:Choice>
    <mc:Fallback xmlns="">
      <p:transition spd="slow" advTm="31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extLst>
    <p:ext uri="{3A86A75C-4F4B-4683-9AE1-C65F6400EC91}">
      <p14:laserTraceLst xmlns:p14="http://schemas.microsoft.com/office/powerpoint/2010/main">
        <p14:tracePtLst>
          <p14:tracePt t="13414" x="633413" y="82550"/>
          <p14:tracePt t="13422" x="433388" y="149225"/>
          <p14:tracePt t="13440" x="33338" y="300038"/>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74104-7E7A-9416-AA48-1AFAEF504A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AFC312-554A-1DA4-0812-92750EBE222C}"/>
              </a:ext>
            </a:extLst>
          </p:cNvPr>
          <p:cNvSpPr>
            <a:spLocks noGrp="1"/>
          </p:cNvSpPr>
          <p:nvPr>
            <p:ph type="title"/>
          </p:nvPr>
        </p:nvSpPr>
        <p:spPr/>
        <p:txBody>
          <a:bodyPr>
            <a:normAutofit/>
          </a:bodyPr>
          <a:lstStyle/>
          <a:p>
            <a:r>
              <a:rPr lang="en-US" dirty="0"/>
              <a:t>ZVI Phosphate Treatment</a:t>
            </a:r>
          </a:p>
        </p:txBody>
      </p:sp>
      <p:pic>
        <p:nvPicPr>
          <p:cNvPr id="5" name="Picture 4">
            <a:extLst>
              <a:ext uri="{FF2B5EF4-FFF2-40B4-BE49-F238E27FC236}">
                <a16:creationId xmlns:a16="http://schemas.microsoft.com/office/drawing/2014/main" id="{617F77DB-256B-E947-ED34-34879EABD7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3" y="965538"/>
            <a:ext cx="8230749" cy="5249008"/>
          </a:xfrm>
          <a:prstGeom prst="rect">
            <a:avLst/>
          </a:prstGeom>
        </p:spPr>
      </p:pic>
      <p:cxnSp>
        <p:nvCxnSpPr>
          <p:cNvPr id="8" name="Straight Arrow Connector 7">
            <a:extLst>
              <a:ext uri="{FF2B5EF4-FFF2-40B4-BE49-F238E27FC236}">
                <a16:creationId xmlns:a16="http://schemas.microsoft.com/office/drawing/2014/main" id="{4BEBBFFF-2C04-E69B-3B5F-8ADC4888BADB}"/>
              </a:ext>
            </a:extLst>
          </p:cNvPr>
          <p:cNvCxnSpPr/>
          <p:nvPr/>
        </p:nvCxnSpPr>
        <p:spPr>
          <a:xfrm>
            <a:off x="4986068" y="2432649"/>
            <a:ext cx="0" cy="6642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7897D19E-B5FD-596B-A513-36A6BBC32495}"/>
              </a:ext>
            </a:extLst>
          </p:cNvPr>
          <p:cNvCxnSpPr/>
          <p:nvPr/>
        </p:nvCxnSpPr>
        <p:spPr>
          <a:xfrm>
            <a:off x="5198103" y="2432649"/>
            <a:ext cx="0" cy="6642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 name="Straight Arrow Connector 9">
            <a:extLst>
              <a:ext uri="{FF2B5EF4-FFF2-40B4-BE49-F238E27FC236}">
                <a16:creationId xmlns:a16="http://schemas.microsoft.com/office/drawing/2014/main" id="{13C95D40-DFF7-0BE2-CB9E-82DD0793B5F4}"/>
              </a:ext>
            </a:extLst>
          </p:cNvPr>
          <p:cNvCxnSpPr/>
          <p:nvPr/>
        </p:nvCxnSpPr>
        <p:spPr>
          <a:xfrm>
            <a:off x="5365411" y="2432649"/>
            <a:ext cx="0" cy="6642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 name="Oval 10">
            <a:extLst>
              <a:ext uri="{FF2B5EF4-FFF2-40B4-BE49-F238E27FC236}">
                <a16:creationId xmlns:a16="http://schemas.microsoft.com/office/drawing/2014/main" id="{14AD3B9A-5342-D04F-B183-06D728D5634A}"/>
              </a:ext>
            </a:extLst>
          </p:cNvPr>
          <p:cNvSpPr/>
          <p:nvPr/>
        </p:nvSpPr>
        <p:spPr>
          <a:xfrm>
            <a:off x="1615109" y="2529508"/>
            <a:ext cx="705674" cy="82045"/>
          </a:xfrm>
          <a:prstGeom prst="ellipse">
            <a:avLst/>
          </a:prstGeom>
          <a:solidFill>
            <a:srgbClr val="FF0000">
              <a:alpha val="35000"/>
            </a:srgbClr>
          </a:solidFill>
          <a:ln>
            <a:noFill/>
          </a:ln>
          <a:effectLst>
            <a:outerShdw blurRad="215900" dist="38100" dir="8100000" algn="tr" rotWithShape="0">
              <a:schemeClr val="tx1">
                <a:lumMod val="75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3709E7A-BD35-8EF2-7084-47E95BF2471E}"/>
              </a:ext>
            </a:extLst>
          </p:cNvPr>
          <p:cNvSpPr/>
          <p:nvPr/>
        </p:nvSpPr>
        <p:spPr>
          <a:xfrm>
            <a:off x="4427883" y="5039139"/>
            <a:ext cx="1714497" cy="119270"/>
          </a:xfrm>
          <a:prstGeom prst="ellipse">
            <a:avLst/>
          </a:prstGeom>
          <a:solidFill>
            <a:srgbClr val="92D050">
              <a:alpha val="35000"/>
            </a:srgbClr>
          </a:solidFill>
          <a:ln>
            <a:noFill/>
          </a:ln>
          <a:effectLst>
            <a:outerShdw blurRad="215900" dist="38100" dir="8100000" algn="tr" rotWithShape="0">
              <a:schemeClr val="tx1">
                <a:lumMod val="75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F78E321-363B-6656-8E27-F7605C74CF26}"/>
              </a:ext>
            </a:extLst>
          </p:cNvPr>
          <p:cNvSpPr txBox="1"/>
          <p:nvPr/>
        </p:nvSpPr>
        <p:spPr>
          <a:xfrm>
            <a:off x="4926432" y="2001762"/>
            <a:ext cx="1519093" cy="430887"/>
          </a:xfrm>
          <a:prstGeom prst="rect">
            <a:avLst/>
          </a:prstGeom>
          <a:noFill/>
        </p:spPr>
        <p:txBody>
          <a:bodyPr wrap="square" rtlCol="0">
            <a:spAutoFit/>
          </a:bodyPr>
          <a:lstStyle/>
          <a:p>
            <a:r>
              <a:rPr lang="en-US" sz="1100" b="1" dirty="0"/>
              <a:t>Surface Through Water Column</a:t>
            </a:r>
          </a:p>
        </p:txBody>
      </p:sp>
      <p:sp>
        <p:nvSpPr>
          <p:cNvPr id="14" name="TextBox 13">
            <a:extLst>
              <a:ext uri="{FF2B5EF4-FFF2-40B4-BE49-F238E27FC236}">
                <a16:creationId xmlns:a16="http://schemas.microsoft.com/office/drawing/2014/main" id="{BFC1B945-1116-FA65-9015-259117E2DC13}"/>
              </a:ext>
            </a:extLst>
          </p:cNvPr>
          <p:cNvSpPr txBox="1"/>
          <p:nvPr/>
        </p:nvSpPr>
        <p:spPr>
          <a:xfrm>
            <a:off x="5815272" y="5199823"/>
            <a:ext cx="1421298" cy="276999"/>
          </a:xfrm>
          <a:prstGeom prst="rect">
            <a:avLst/>
          </a:prstGeom>
          <a:noFill/>
        </p:spPr>
        <p:txBody>
          <a:bodyPr wrap="square" rtlCol="0">
            <a:spAutoFit/>
          </a:bodyPr>
          <a:lstStyle/>
          <a:p>
            <a:r>
              <a:rPr lang="en-US" sz="1200" b="1" dirty="0"/>
              <a:t>Within Sediment</a:t>
            </a:r>
          </a:p>
        </p:txBody>
      </p:sp>
      <p:sp>
        <p:nvSpPr>
          <p:cNvPr id="16" name="TextBox 15">
            <a:extLst>
              <a:ext uri="{FF2B5EF4-FFF2-40B4-BE49-F238E27FC236}">
                <a16:creationId xmlns:a16="http://schemas.microsoft.com/office/drawing/2014/main" id="{4DA26AF8-9A34-8FBE-432D-DC0EB5799028}"/>
              </a:ext>
            </a:extLst>
          </p:cNvPr>
          <p:cNvSpPr txBox="1"/>
          <p:nvPr/>
        </p:nvSpPr>
        <p:spPr>
          <a:xfrm>
            <a:off x="2440057" y="2611553"/>
            <a:ext cx="1845241" cy="276999"/>
          </a:xfrm>
          <a:prstGeom prst="rect">
            <a:avLst/>
          </a:prstGeom>
          <a:noFill/>
        </p:spPr>
        <p:txBody>
          <a:bodyPr wrap="square" rtlCol="0">
            <a:spAutoFit/>
          </a:bodyPr>
          <a:lstStyle/>
          <a:p>
            <a:r>
              <a:rPr lang="en-US" sz="1200" b="1" dirty="0"/>
              <a:t>Run-on Prevention</a:t>
            </a:r>
          </a:p>
        </p:txBody>
      </p:sp>
      <p:cxnSp>
        <p:nvCxnSpPr>
          <p:cNvPr id="18" name="Straight Arrow Connector 17">
            <a:extLst>
              <a:ext uri="{FF2B5EF4-FFF2-40B4-BE49-F238E27FC236}">
                <a16:creationId xmlns:a16="http://schemas.microsoft.com/office/drawing/2014/main" id="{0C968A9D-6811-E6F0-506B-6E704A7E1865}"/>
              </a:ext>
            </a:extLst>
          </p:cNvPr>
          <p:cNvCxnSpPr/>
          <p:nvPr/>
        </p:nvCxnSpPr>
        <p:spPr>
          <a:xfrm flipV="1">
            <a:off x="5039139" y="5158409"/>
            <a:ext cx="0" cy="217364"/>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72394ED3-73D3-8189-D148-DA570FCCCC81}"/>
              </a:ext>
            </a:extLst>
          </p:cNvPr>
          <p:cNvCxnSpPr/>
          <p:nvPr/>
        </p:nvCxnSpPr>
        <p:spPr>
          <a:xfrm flipV="1">
            <a:off x="5206385" y="5194853"/>
            <a:ext cx="0" cy="217364"/>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411D9BB0-D8F0-1E62-AF88-93995F3FEE8F}"/>
              </a:ext>
            </a:extLst>
          </p:cNvPr>
          <p:cNvCxnSpPr/>
          <p:nvPr/>
        </p:nvCxnSpPr>
        <p:spPr>
          <a:xfrm flipV="1">
            <a:off x="5386946" y="5202127"/>
            <a:ext cx="0" cy="217364"/>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1" name="TextBox 20">
            <a:extLst>
              <a:ext uri="{FF2B5EF4-FFF2-40B4-BE49-F238E27FC236}">
                <a16:creationId xmlns:a16="http://schemas.microsoft.com/office/drawing/2014/main" id="{1423B199-4FF2-5C1D-EBAF-96E2153DBD74}"/>
              </a:ext>
            </a:extLst>
          </p:cNvPr>
          <p:cNvSpPr txBox="1"/>
          <p:nvPr/>
        </p:nvSpPr>
        <p:spPr>
          <a:xfrm>
            <a:off x="3809884" y="5204047"/>
            <a:ext cx="1486782" cy="215444"/>
          </a:xfrm>
          <a:prstGeom prst="rect">
            <a:avLst/>
          </a:prstGeom>
          <a:noFill/>
        </p:spPr>
        <p:txBody>
          <a:bodyPr wrap="square" rtlCol="0">
            <a:spAutoFit/>
          </a:bodyPr>
          <a:lstStyle/>
          <a:p>
            <a:r>
              <a:rPr lang="en-US" sz="800" b="1" dirty="0"/>
              <a:t>Bottom Peculation</a:t>
            </a:r>
          </a:p>
        </p:txBody>
      </p:sp>
      <p:cxnSp>
        <p:nvCxnSpPr>
          <p:cNvPr id="22" name="Straight Arrow Connector 21">
            <a:extLst>
              <a:ext uri="{FF2B5EF4-FFF2-40B4-BE49-F238E27FC236}">
                <a16:creationId xmlns:a16="http://schemas.microsoft.com/office/drawing/2014/main" id="{5576EBBC-F822-E31E-9A39-5E644E363CC5}"/>
              </a:ext>
            </a:extLst>
          </p:cNvPr>
          <p:cNvCxnSpPr/>
          <p:nvPr/>
        </p:nvCxnSpPr>
        <p:spPr>
          <a:xfrm flipV="1">
            <a:off x="5777885" y="5049727"/>
            <a:ext cx="0" cy="217364"/>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16AE3381-CFF4-40BC-2849-697272016EA7}"/>
              </a:ext>
            </a:extLst>
          </p:cNvPr>
          <p:cNvCxnSpPr/>
          <p:nvPr/>
        </p:nvCxnSpPr>
        <p:spPr>
          <a:xfrm flipV="1">
            <a:off x="5955069" y="5039139"/>
            <a:ext cx="0" cy="217364"/>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4" name="Video 3">
            <a:hlinkClick r:id="" action="ppaction://media"/>
            <a:extLst>
              <a:ext uri="{FF2B5EF4-FFF2-40B4-BE49-F238E27FC236}">
                <a16:creationId xmlns:a16="http://schemas.microsoft.com/office/drawing/2014/main" id="{FD0CB444-10F9-D814-81FD-A4696739825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36552" y="6267813"/>
            <a:ext cx="498132" cy="498132"/>
          </a:xfrm>
          <a:prstGeom prst="ellipse">
            <a:avLst/>
          </a:prstGeom>
        </p:spPr>
      </p:pic>
    </p:spTree>
    <p:extLst>
      <p:ext uri="{BB962C8B-B14F-4D97-AF65-F5344CB8AC3E}">
        <p14:creationId xmlns:p14="http://schemas.microsoft.com/office/powerpoint/2010/main" val="1605959288"/>
      </p:ext>
    </p:extLst>
  </p:cSld>
  <p:clrMapOvr>
    <a:masterClrMapping/>
  </p:clrMapOvr>
  <mc:AlternateContent xmlns:mc="http://schemas.openxmlformats.org/markup-compatibility/2006" xmlns:p14="http://schemas.microsoft.com/office/powerpoint/2010/main">
    <mc:Choice Requires="p14">
      <p:transition spd="slow" p14:dur="2000" advTm="60731"/>
    </mc:Choice>
    <mc:Fallback xmlns="">
      <p:transition spd="slow" advTm="60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3A86A75C-4F4B-4683-9AE1-C65F6400EC91}">
      <p14:laserTraceLst xmlns:p14="http://schemas.microsoft.com/office/powerpoint/2010/main">
        <p14:tracePtLst>
          <p14:tracePt t="12173" x="15875" y="2413000"/>
          <p14:tracePt t="12184" x="49213" y="2413000"/>
          <p14:tracePt t="12224" x="66675" y="2413000"/>
          <p14:tracePt t="12250" x="133350" y="2413000"/>
          <p14:tracePt t="12268" x="182563" y="2413000"/>
          <p14:tracePt t="12284" x="249238" y="2430463"/>
          <p14:tracePt t="12300" x="333375" y="2430463"/>
          <p14:tracePt t="12316" x="500063" y="2463800"/>
          <p14:tracePt t="12334" x="649288" y="2530475"/>
          <p14:tracePt t="12336" x="715963" y="2530475"/>
          <p14:tracePt t="12349" x="815975" y="2546350"/>
          <p14:tracePt t="12367" x="882650" y="2579688"/>
          <p14:tracePt t="12497" x="900113" y="2597150"/>
          <p14:tracePt t="12504" x="915988" y="2613025"/>
          <p14:tracePt t="12518" x="949325" y="2646363"/>
          <p14:tracePt t="12520" x="982663" y="2679700"/>
          <p14:tracePt t="12534" x="1031875" y="2679700"/>
          <p14:tracePt t="12553" x="1165225" y="2746375"/>
          <p14:tracePt t="12566" x="1216025" y="2763838"/>
          <p14:tracePt t="12584" x="1516063" y="2846388"/>
          <p14:tracePt t="12601" x="1582738" y="2879725"/>
          <p14:tracePt t="12712" x="1616075" y="2913063"/>
          <p14:tracePt t="12720" x="1631950" y="2913063"/>
          <p14:tracePt t="12733" x="1649413" y="2913063"/>
          <p14:tracePt t="12750" x="1665288" y="2928938"/>
          <p14:tracePt t="12767" x="1682750" y="2946400"/>
          <p14:tracePt t="12784" x="1698625" y="2946400"/>
          <p14:tracePt t="12801" x="1731963" y="2979738"/>
          <p14:tracePt t="12817" x="1798638" y="2979738"/>
          <p14:tracePt t="12833" x="1949450" y="2979738"/>
          <p14:tracePt t="12851" x="2081213" y="2979738"/>
          <p14:tracePt t="12867" x="2165350" y="2979738"/>
          <p14:tracePt t="12884" x="2214563" y="2979738"/>
          <p14:tracePt t="12904" x="2265363" y="2962275"/>
          <p14:tracePt t="12909" x="2314575" y="2962275"/>
          <p14:tracePt t="12934" x="2398713" y="2913063"/>
          <p14:tracePt t="12951" x="2465388" y="2895600"/>
          <p14:tracePt t="12954" x="2481263" y="2895600"/>
          <p14:tracePt t="12968" x="2581275" y="2862263"/>
          <p14:tracePt t="12986" x="2665413" y="2813050"/>
          <p14:tracePt t="13000" x="2781300" y="2763838"/>
          <p14:tracePt t="13017" x="2814638" y="2746375"/>
          <p14:tracePt t="13035" x="2865438" y="2730500"/>
          <p14:tracePt t="13050" x="2881313" y="2713038"/>
          <p14:tracePt t="13067" x="2947988" y="2679700"/>
          <p14:tracePt t="13083" x="2981325" y="2646363"/>
          <p14:tracePt t="13100" x="3032125" y="2630488"/>
          <p14:tracePt t="13117" x="3048000" y="2579688"/>
          <p14:tracePt t="13133" x="3097213" y="2497138"/>
          <p14:tracePt t="13151" x="3114675" y="2463800"/>
          <p14:tracePt t="13153" x="3130550" y="2413000"/>
          <p14:tracePt t="13167" x="3163888" y="2379663"/>
          <p14:tracePt t="13184" x="3181350" y="2312988"/>
          <p14:tracePt t="13200" x="3181350" y="2263775"/>
          <p14:tracePt t="13217" x="3181350" y="2214563"/>
          <p14:tracePt t="13234" x="3181350" y="2147888"/>
          <p14:tracePt t="13251" x="3181350" y="2097088"/>
          <p14:tracePt t="13268" x="3181350" y="2047875"/>
          <p14:tracePt t="13283" x="3181350" y="2030413"/>
          <p14:tracePt t="13300" x="3163888" y="1981200"/>
          <p14:tracePt t="13317" x="3148013" y="1981200"/>
          <p14:tracePt t="13333" x="3130550" y="1963738"/>
          <p14:tracePt t="13350" x="3114675" y="1947863"/>
          <p14:tracePt t="13369" x="3048000" y="1930400"/>
          <p14:tracePt t="13384" x="2947988" y="1897063"/>
          <p14:tracePt t="13400" x="2747963" y="1881188"/>
          <p14:tracePt t="13417" x="2598738" y="1881188"/>
          <p14:tracePt t="13434" x="2481263" y="1881188"/>
          <p14:tracePt t="13451" x="2432050" y="1881188"/>
          <p14:tracePt t="13467" x="2414588" y="1881188"/>
          <p14:tracePt t="13583" x="2298700" y="1881188"/>
          <p14:tracePt t="13600" x="2198688" y="1881188"/>
          <p14:tracePt t="13616" x="2098675" y="1881188"/>
          <p14:tracePt t="13634" x="2047875" y="1881188"/>
          <p14:tracePt t="13650" x="2032000" y="1897063"/>
          <p14:tracePt t="13667" x="2016125" y="1897063"/>
          <p14:tracePt t="13683" x="1998663" y="1897063"/>
          <p14:tracePt t="13700" x="1949450" y="1897063"/>
          <p14:tracePt t="13717" x="1849438" y="1947863"/>
          <p14:tracePt t="13734" x="1765300" y="1963738"/>
          <p14:tracePt t="13736" x="1716088" y="1981200"/>
          <p14:tracePt t="13751" x="1682750" y="1997075"/>
          <p14:tracePt t="13766" x="1649413" y="2030413"/>
          <p14:tracePt t="13768" x="1631950" y="2030413"/>
          <p14:tracePt t="13783" x="1616075" y="2047875"/>
          <p14:tracePt t="13799" x="1598613" y="2047875"/>
          <p14:tracePt t="13816" x="1582738" y="2063750"/>
          <p14:tracePt t="13850" x="1565275" y="2063750"/>
          <p14:tracePt t="13866" x="1531938" y="2114550"/>
          <p14:tracePt t="13883" x="1516063" y="2130425"/>
          <p14:tracePt t="13900" x="1465263" y="2147888"/>
          <p14:tracePt t="13917" x="1449388" y="2163763"/>
          <p14:tracePt t="13933" x="1431925" y="2181225"/>
          <p14:tracePt t="13949" x="1416050" y="2197100"/>
          <p14:tracePt t="13967" x="1398588" y="2247900"/>
          <p14:tracePt t="13983" x="1382713" y="2263775"/>
          <p14:tracePt t="14016" x="1349375" y="2330450"/>
          <p14:tracePt t="14033" x="1316038" y="2397125"/>
          <p14:tracePt t="14050" x="1298575" y="2463800"/>
          <p14:tracePt t="14066" x="1282700" y="2530475"/>
          <p14:tracePt t="14082" x="1282700" y="2546350"/>
          <p14:tracePt t="14100" x="1282700" y="2563813"/>
          <p14:tracePt t="14117" x="1282700" y="2597150"/>
          <p14:tracePt t="14134" x="1282700" y="2613025"/>
          <p14:tracePt t="14150" x="1282700" y="2630488"/>
          <p14:tracePt t="14184" x="1282700" y="2663825"/>
          <p14:tracePt t="14201" x="1282700" y="2679700"/>
          <p14:tracePt t="14218" x="1282700" y="2713038"/>
          <p14:tracePt t="14233" x="1282700" y="2730500"/>
          <p14:tracePt t="14250" x="1282700" y="2746375"/>
          <p14:tracePt t="14266" x="1282700" y="2763838"/>
          <p14:tracePt t="14282" x="1282700" y="2779713"/>
          <p14:tracePt t="14299" x="1282700" y="2797175"/>
          <p14:tracePt t="14316" x="1282700" y="2813050"/>
          <p14:tracePt t="14333" x="1282700" y="2846388"/>
          <p14:tracePt t="14349" x="1282700" y="2862263"/>
          <p14:tracePt t="14366" x="1282700" y="2879725"/>
          <p14:tracePt t="14383" x="1298575" y="2913063"/>
          <p14:tracePt t="14417" x="1298575" y="2946400"/>
          <p14:tracePt t="14436" x="1316038" y="2962275"/>
          <p14:tracePt t="14450" x="1331913" y="2995613"/>
          <p14:tracePt t="14465" x="1349375" y="3046413"/>
          <p14:tracePt t="14483" x="1382713" y="3079750"/>
          <p14:tracePt t="14507" x="1416050" y="3128963"/>
          <p14:tracePt t="14517" x="1416050" y="3146425"/>
          <p14:tracePt t="14534" x="1431925" y="3146425"/>
          <p14:tracePt t="14549" x="1449388" y="3162300"/>
          <p14:tracePt t="14568" x="1465263" y="3179763"/>
          <p14:tracePt t="14584" x="1516063" y="3213100"/>
          <p14:tracePt t="14601" x="1531938" y="3228975"/>
          <p14:tracePt t="14616" x="1565275" y="3228975"/>
          <p14:tracePt t="14634" x="1582738" y="3228975"/>
          <p14:tracePt t="14651" x="1631950" y="3228975"/>
          <p14:tracePt t="14667" x="1665288" y="3228975"/>
          <p14:tracePt t="14684" x="1749425" y="3228975"/>
          <p14:tracePt t="14699" x="1882775" y="3246438"/>
          <p14:tracePt t="14717" x="1998663" y="3246438"/>
          <p14:tracePt t="14733" x="2132013" y="3246438"/>
          <p14:tracePt t="14749" x="2265363" y="3246438"/>
          <p14:tracePt t="14766" x="2414588" y="3246438"/>
          <p14:tracePt t="14783" x="2632075" y="3246438"/>
          <p14:tracePt t="14799" x="2765425" y="3246438"/>
          <p14:tracePt t="14816" x="2865438" y="3246438"/>
          <p14:tracePt t="14834" x="2914650" y="3228975"/>
          <p14:tracePt t="14850" x="2965450" y="3195638"/>
          <p14:tracePt t="14867" x="2998788" y="3179763"/>
          <p14:tracePt t="14884" x="2998788" y="3146425"/>
          <p14:tracePt t="14901" x="3048000" y="3046413"/>
          <p14:tracePt t="14918" x="3063875" y="2979738"/>
          <p14:tracePt t="14920" x="3081338" y="2946400"/>
          <p14:tracePt t="14934" x="3097213" y="2879725"/>
          <p14:tracePt t="14936" x="3114675" y="2846388"/>
          <p14:tracePt t="14949" x="3130550" y="2813050"/>
          <p14:tracePt t="14968" x="3148013" y="2663825"/>
          <p14:tracePt t="14984" x="3163888" y="2597150"/>
          <p14:tracePt t="15000" x="3163888" y="2546350"/>
          <p14:tracePt t="15016" x="3163888" y="2463800"/>
          <p14:tracePt t="15033" x="3163888" y="2430463"/>
          <p14:tracePt t="15049" x="3163888" y="2379663"/>
          <p14:tracePt t="15066" x="3163888" y="2363788"/>
          <p14:tracePt t="15083" x="3163888" y="2330450"/>
          <p14:tracePt t="15099" x="3163888" y="2297113"/>
          <p14:tracePt t="15119" x="3163888" y="2263775"/>
          <p14:tracePt t="15132" x="3163888" y="2247900"/>
          <p14:tracePt t="15150" x="3163888" y="2230438"/>
          <p14:tracePt t="15166" x="3163888" y="2181225"/>
          <p14:tracePt t="15183" x="3163888" y="2130425"/>
          <p14:tracePt t="15184" x="3163888" y="2114550"/>
          <p14:tracePt t="15199" x="3163888" y="2081213"/>
          <p14:tracePt t="15216" x="3130550" y="2030413"/>
          <p14:tracePt t="15232" x="3114675" y="2014538"/>
          <p14:tracePt t="15250" x="3097213" y="1981200"/>
          <p14:tracePt t="15266" x="3063875" y="1963738"/>
          <p14:tracePt t="15282" x="3032125" y="1930400"/>
          <p14:tracePt t="15300" x="2998788" y="1914525"/>
          <p14:tracePt t="15316" x="2981325" y="1897063"/>
          <p14:tracePt t="15332" x="2932113" y="1897063"/>
          <p14:tracePt t="15351" x="2814638" y="1863725"/>
          <p14:tracePt t="15366" x="2781300" y="1863725"/>
          <p14:tracePt t="15367" x="2765425" y="1863725"/>
          <p14:tracePt t="15383" x="2714625" y="1863725"/>
          <p14:tracePt t="15471" x="2698750" y="1863725"/>
          <p14:tracePt t="15703" x="2598738" y="1863725"/>
          <p14:tracePt t="15712" x="2465388" y="1863725"/>
          <p14:tracePt t="15721" x="2314575" y="1863725"/>
          <p14:tracePt t="15733" x="2247900" y="1863725"/>
          <p14:tracePt t="15749" x="2114550" y="1863725"/>
          <p14:tracePt t="15766" x="1965325" y="1863725"/>
          <p14:tracePt t="15784" x="1816100" y="1863725"/>
          <p14:tracePt t="15800" x="1798638" y="1863725"/>
          <p14:tracePt t="15848" x="1782763" y="1863725"/>
          <p14:tracePt t="15905" x="1749425" y="1863725"/>
          <p14:tracePt t="15911" x="1716088" y="1847850"/>
          <p14:tracePt t="15933" x="1598613" y="1830388"/>
          <p14:tracePt t="15950" x="1465263" y="1830388"/>
          <p14:tracePt t="15966" x="1382713" y="1814513"/>
          <p14:tracePt t="15967" x="1331913" y="1814513"/>
          <p14:tracePt t="15982" x="1265238" y="1814513"/>
          <p14:tracePt t="15984" x="1182688" y="1814513"/>
          <p14:tracePt t="15999" x="1049338" y="1814513"/>
          <p14:tracePt t="16015" x="982663" y="1814513"/>
          <p14:tracePt t="16032" x="966788" y="1814513"/>
          <p14:tracePt t="16088" x="949325" y="1814513"/>
          <p14:tracePt t="16102" x="915988" y="1814513"/>
          <p14:tracePt t="16116" x="833438" y="1814513"/>
          <p14:tracePt t="16132" x="700088" y="1814513"/>
          <p14:tracePt t="16149" x="566738" y="1814513"/>
          <p14:tracePt t="16166" x="500063" y="1814513"/>
          <p14:tracePt t="16263" x="466725" y="1814513"/>
          <p14:tracePt t="16287" x="449263" y="1814513"/>
          <p14:tracePt t="16303" x="433388" y="1814513"/>
          <p14:tracePt t="16319" x="400050" y="1814513"/>
          <p14:tracePt t="16332" x="366713" y="1830388"/>
          <p14:tracePt t="16383" x="349250" y="1830388"/>
          <p14:tracePt t="16400" x="333375" y="1830388"/>
          <p14:tracePt t="16416" x="282575" y="1830388"/>
          <p14:tracePt t="16432" x="215900" y="1847850"/>
          <p14:tracePt t="16449" x="166688" y="1847850"/>
          <p14:tracePt t="16466" x="100013" y="1847850"/>
          <p14:tracePt t="16483" x="0" y="1847850"/>
          <p14:tracePt t="26224" x="315913" y="3062288"/>
          <p14:tracePt t="26233" x="566738" y="3062288"/>
          <p14:tracePt t="26249" x="949325" y="3062288"/>
          <p14:tracePt t="26266" x="1365250" y="3062288"/>
          <p14:tracePt t="26282" x="1582738" y="3062288"/>
          <p14:tracePt t="26300" x="1749425" y="3046413"/>
          <p14:tracePt t="26316" x="1931988" y="3046413"/>
          <p14:tracePt t="26332" x="2065338" y="3046413"/>
          <p14:tracePt t="26349" x="2181225" y="3046413"/>
          <p14:tracePt t="26366" x="2347913" y="3079750"/>
          <p14:tracePt t="26369" x="2447925" y="3113088"/>
          <p14:tracePt t="26383" x="2765425" y="3195638"/>
          <p14:tracePt t="26401" x="3163888" y="3295650"/>
          <p14:tracePt t="26416" x="3530600" y="3395663"/>
          <p14:tracePt t="26432" x="3881438" y="3462338"/>
          <p14:tracePt t="26450" x="4279900" y="3544888"/>
          <p14:tracePt t="26466" x="4646613" y="3644900"/>
          <p14:tracePt t="26483" x="5013325" y="3662363"/>
          <p14:tracePt t="26500" x="5362575" y="3744913"/>
          <p14:tracePt t="26516" x="5662613" y="3778250"/>
          <p14:tracePt t="26533" x="5829300" y="3795713"/>
          <p14:tracePt t="26550" x="5913438" y="3795713"/>
          <p14:tracePt t="26583" x="5929313" y="3795713"/>
          <p14:tracePt t="26599" x="5962650" y="3795713"/>
          <p14:tracePt t="26616" x="6029325" y="3762375"/>
          <p14:tracePt t="26633" x="6162675" y="3729038"/>
          <p14:tracePt t="26649" x="6396038" y="3678238"/>
          <p14:tracePt t="26666" x="6578600" y="3644900"/>
          <p14:tracePt t="26682" x="6729413" y="3578225"/>
          <p14:tracePt t="26699" x="6811963" y="3529013"/>
          <p14:tracePt t="26716" x="6896100" y="3462338"/>
          <p14:tracePt t="26733" x="6911975" y="3395663"/>
          <p14:tracePt t="26749" x="6911975" y="3262313"/>
          <p14:tracePt t="26765" x="6911975" y="3095625"/>
          <p14:tracePt t="26783" x="6911975" y="2979738"/>
          <p14:tracePt t="26785" x="6911975" y="2928938"/>
          <p14:tracePt t="26799" x="6911975" y="2813050"/>
          <p14:tracePt t="26816" x="6896100" y="2746375"/>
          <p14:tracePt t="26833" x="6896100" y="2663825"/>
          <p14:tracePt t="26849" x="6896100" y="2597150"/>
          <p14:tracePt t="26866" x="6896100" y="2513013"/>
          <p14:tracePt t="26883" x="6896100" y="2463800"/>
          <p14:tracePt t="26900" x="6896100" y="2397125"/>
          <p14:tracePt t="26916" x="6878638" y="2363788"/>
          <p14:tracePt t="26933" x="6862763" y="2297113"/>
          <p14:tracePt t="26936" x="6829425" y="2263775"/>
          <p14:tracePt t="26950" x="6811963" y="2230438"/>
          <p14:tracePt t="26952" x="6796088" y="2181225"/>
          <p14:tracePt t="26966" x="6796088" y="2147888"/>
          <p14:tracePt t="26967" x="6778625" y="2114550"/>
          <p14:tracePt t="26983" x="6745288" y="2063750"/>
          <p14:tracePt t="26984" x="6729413" y="2030413"/>
          <p14:tracePt t="27000" x="6711950" y="1981200"/>
          <p14:tracePt t="27016" x="6645275" y="1914525"/>
          <p14:tracePt t="27032" x="6562725" y="1863725"/>
          <p14:tracePt t="27049" x="6429375" y="1797050"/>
          <p14:tracePt t="27066" x="6296025" y="1747838"/>
          <p14:tracePt t="27083" x="6129338" y="1698625"/>
          <p14:tracePt t="27098" x="5946775" y="1681163"/>
          <p14:tracePt t="27116" x="5780088" y="1647825"/>
          <p14:tracePt t="27132" x="5680075" y="1614488"/>
          <p14:tracePt t="27149" x="5629275" y="1614488"/>
          <p14:tracePt t="27166" x="5629275" y="1598613"/>
          <p14:tracePt t="27199" x="5562600" y="1598613"/>
          <p14:tracePt t="27216" x="5480050" y="1598613"/>
          <p14:tracePt t="27232" x="5362575" y="1598613"/>
          <p14:tracePt t="27249" x="5246688" y="1598613"/>
          <p14:tracePt t="27266" x="5129213" y="1598613"/>
          <p14:tracePt t="27282" x="5046663" y="1647825"/>
          <p14:tracePt t="27300" x="5030788" y="1665288"/>
          <p14:tracePt t="27316" x="4979988" y="1698625"/>
          <p14:tracePt t="27333" x="4930775" y="1730375"/>
          <p14:tracePt t="27350" x="4879975" y="1797050"/>
          <p14:tracePt t="27352" x="4830763" y="1847850"/>
          <p14:tracePt t="27365" x="4797425" y="1897063"/>
          <p14:tracePt t="27383" x="4713288" y="1997075"/>
          <p14:tracePt t="27385" x="4664075" y="2047875"/>
          <p14:tracePt t="27402" x="4564063" y="2114550"/>
          <p14:tracePt t="27417" x="4479925" y="2163763"/>
          <p14:tracePt t="27433" x="4430713" y="2214563"/>
          <p14:tracePt t="27449" x="4413250" y="2230438"/>
          <p14:tracePt t="27472" x="4413250" y="2247900"/>
          <p14:tracePt t="27499" x="4397375" y="2281238"/>
          <p14:tracePt t="27516" x="4397375" y="2330450"/>
          <p14:tracePt t="27533" x="4397375" y="2363788"/>
          <p14:tracePt t="27549" x="4397375" y="2413000"/>
          <p14:tracePt t="27566" x="4397375" y="2497138"/>
          <p14:tracePt t="27583" x="4379913" y="2563813"/>
          <p14:tracePt t="27600" x="4379913" y="2613025"/>
          <p14:tracePt t="27617" x="4379913" y="2663825"/>
          <p14:tracePt t="27632" x="4379913" y="2713038"/>
          <p14:tracePt t="27649" x="4379913" y="2763838"/>
          <p14:tracePt t="27666" x="4413250" y="2830513"/>
          <p14:tracePt t="27683" x="4430713" y="2862263"/>
          <p14:tracePt t="27699" x="4446588" y="2895600"/>
          <p14:tracePt t="27716" x="4479925" y="2928938"/>
          <p14:tracePt t="27733" x="4497388" y="2962275"/>
          <p14:tracePt t="27750" x="4513263" y="2962275"/>
          <p14:tracePt t="27766" x="4530725" y="3013075"/>
          <p14:tracePt t="27768" x="4546600" y="3028950"/>
          <p14:tracePt t="27783" x="4564063" y="3046413"/>
          <p14:tracePt t="27800" x="4579938" y="3095625"/>
          <p14:tracePt t="27816" x="4597400" y="3113088"/>
          <p14:tracePt t="27832" x="4597400" y="3146425"/>
          <p14:tracePt t="27849" x="4646613" y="3195638"/>
          <p14:tracePt t="27866" x="4679950" y="3213100"/>
          <p14:tracePt t="27883" x="4779963" y="3279775"/>
          <p14:tracePt t="27900" x="4864100" y="3295650"/>
          <p14:tracePt t="27915" x="4913313" y="3295650"/>
          <p14:tracePt t="27932" x="4946650" y="3328988"/>
          <p14:tracePt t="27949" x="5013325" y="3346450"/>
          <p14:tracePt t="27952" x="5030788" y="3346450"/>
          <p14:tracePt t="27984" x="5113338" y="3379788"/>
          <p14:tracePt t="27985" x="5129213" y="3379788"/>
          <p14:tracePt t="27999" x="5180013" y="3379788"/>
          <p14:tracePt t="28017" x="5262563" y="3379788"/>
          <p14:tracePt t="28033" x="5346700" y="3379788"/>
          <p14:tracePt t="28049" x="5446713" y="3379788"/>
          <p14:tracePt t="28065" x="5546725" y="3379788"/>
          <p14:tracePt t="28082" x="5595938" y="3379788"/>
          <p14:tracePt t="28100" x="5629275" y="3379788"/>
          <p14:tracePt t="28116" x="5662613" y="3379788"/>
          <p14:tracePt t="28133" x="5680075" y="3379788"/>
          <p14:tracePt t="28149" x="5695950" y="3379788"/>
          <p14:tracePt t="28182" x="5762625" y="3362325"/>
          <p14:tracePt t="28200" x="5829300" y="3328988"/>
          <p14:tracePt t="28216" x="5913438" y="3262313"/>
          <p14:tracePt t="28233" x="6013450" y="3195638"/>
          <p14:tracePt t="28250" x="6096000" y="3128963"/>
          <p14:tracePt t="28266" x="6178550" y="3062288"/>
          <p14:tracePt t="28282" x="6262688" y="2979738"/>
          <p14:tracePt t="28299" x="6345238" y="2895600"/>
          <p14:tracePt t="28316" x="6411913" y="2797175"/>
          <p14:tracePt t="28332" x="6445250" y="2697163"/>
          <p14:tracePt t="28349" x="6478588" y="2597150"/>
          <p14:tracePt t="28366" x="6478588" y="2530475"/>
          <p14:tracePt t="28368" x="6478588" y="2513013"/>
          <p14:tracePt t="28384" x="6478588" y="2397125"/>
          <p14:tracePt t="28400" x="6478588" y="2297113"/>
          <p14:tracePt t="28417" x="6478588" y="2214563"/>
          <p14:tracePt t="28432" x="6462713" y="2114550"/>
          <p14:tracePt t="28449" x="6445250" y="2047875"/>
          <p14:tracePt t="28466" x="6445250" y="1997075"/>
          <p14:tracePt t="28483" x="6411913" y="1947863"/>
          <p14:tracePt t="28500" x="6396038" y="1897063"/>
          <p14:tracePt t="28516" x="6396038" y="1830388"/>
          <p14:tracePt t="28533" x="6396038" y="1781175"/>
          <p14:tracePt t="28550" x="6378575" y="1747838"/>
          <p14:tracePt t="28552" x="6345238" y="1730375"/>
          <p14:tracePt t="28565" x="6329363" y="1714500"/>
          <p14:tracePt t="28584" x="6278563" y="1665288"/>
          <p14:tracePt t="28600" x="6229350" y="1665288"/>
          <p14:tracePt t="28617" x="6196013" y="1665288"/>
          <p14:tracePt t="28633" x="6162675" y="1631950"/>
          <p14:tracePt t="28664" x="6145213" y="1631950"/>
          <p14:tracePt t="28672" x="6129338" y="1631950"/>
          <p14:tracePt t="28682" x="6096000" y="1631950"/>
          <p14:tracePt t="28699" x="5995988" y="1631950"/>
          <p14:tracePt t="28716" x="5829300" y="1665288"/>
          <p14:tracePt t="28732" x="5595938" y="1730375"/>
          <p14:tracePt t="28749" x="5413375" y="1797050"/>
          <p14:tracePt t="28765" x="5346700" y="1814513"/>
          <p14:tracePt t="28782" x="5295900" y="1830388"/>
          <p14:tracePt t="28799" x="5280025" y="1830388"/>
          <p14:tracePt t="28816" x="5262563" y="1830388"/>
          <p14:tracePt t="28833" x="5246688" y="1830388"/>
          <p14:tracePt t="28849" x="5180013" y="1847850"/>
          <p14:tracePt t="28866" x="5113338" y="1847850"/>
          <p14:tracePt t="28883" x="5046663" y="1847850"/>
          <p14:tracePt t="28900" x="5013325" y="1881188"/>
          <p14:tracePt t="28916" x="4913313" y="1897063"/>
          <p14:tracePt t="28932" x="4846638" y="1914525"/>
          <p14:tracePt t="28949" x="4813300" y="1914525"/>
          <p14:tracePt t="28966" x="4713288" y="1930400"/>
          <p14:tracePt t="28983" x="4697413" y="1930400"/>
          <p14:tracePt t="28985" x="4646613" y="1963738"/>
          <p14:tracePt t="29002" x="4597400" y="1981200"/>
          <p14:tracePt t="29016" x="4530725" y="1997075"/>
          <p14:tracePt t="29208" x="4513263" y="1997075"/>
          <p14:tracePt t="29216" x="4464050" y="1997075"/>
          <p14:tracePt t="29224" x="4330700" y="1997075"/>
          <p14:tracePt t="29232" x="4113213" y="2081213"/>
          <p14:tracePt t="29249" x="3663950" y="2130425"/>
          <p14:tracePt t="29266" x="3348038" y="2214563"/>
          <p14:tracePt t="29282" x="3063875" y="2281238"/>
          <p14:tracePt t="29300" x="2732088" y="2330450"/>
          <p14:tracePt t="29316" x="2047875" y="2330450"/>
          <p14:tracePt t="29333" x="1516063" y="2330450"/>
          <p14:tracePt t="29349" x="1098550" y="2330450"/>
          <p14:tracePt t="29352" x="949325" y="2330450"/>
          <p14:tracePt t="29366" x="766763" y="2330450"/>
          <p14:tracePt t="29369" x="615950" y="2330450"/>
          <p14:tracePt t="29383" x="400050" y="2330450"/>
          <p14:tracePt t="29384" x="282575" y="2330450"/>
          <p14:tracePt t="29400" x="100013" y="2330450"/>
          <p14:tracePt t="29416" x="66675" y="2330450"/>
          <p14:tracePt t="29417" x="49213" y="2330450"/>
          <p14:tracePt t="29433" x="33338" y="2330450"/>
          <p14:tracePt t="29488" x="0" y="2346325"/>
          <p14:tracePt t="35200" x="300038" y="5359400"/>
          <p14:tracePt t="35201" x="466725" y="5459413"/>
          <p14:tracePt t="35216" x="682625" y="5492750"/>
          <p14:tracePt t="35232" x="915988" y="5576888"/>
          <p14:tracePt t="35249" x="1049338" y="5643563"/>
          <p14:tracePt t="35265" x="1182688" y="5759450"/>
          <p14:tracePt t="35283" x="1216025" y="5826125"/>
          <p14:tracePt t="35299" x="1265238" y="5942013"/>
          <p14:tracePt t="35316" x="1298575" y="6042025"/>
          <p14:tracePt t="35332" x="1349375" y="6108700"/>
          <p14:tracePt t="35348" x="1431925" y="6175375"/>
          <p14:tracePt t="35366" x="1449388" y="6175375"/>
          <p14:tracePt t="35648" x="1516063" y="6159500"/>
          <p14:tracePt t="35656" x="1698625" y="6159500"/>
          <p14:tracePt t="35665" x="1916113" y="6192838"/>
          <p14:tracePt t="35682" x="2532063" y="6342063"/>
          <p14:tracePt t="35699" x="3130550" y="6424613"/>
          <p14:tracePt t="35715" x="3381375" y="6442075"/>
          <p14:tracePt t="35733" x="3497263" y="6442075"/>
          <p14:tracePt t="35749" x="3514725" y="6442075"/>
          <p14:tracePt t="35783" x="3548063" y="6442075"/>
          <p14:tracePt t="35800" x="3630613" y="6391275"/>
          <p14:tracePt t="35816" x="3797300" y="6308725"/>
          <p14:tracePt t="35833" x="3963988" y="6275388"/>
          <p14:tracePt t="35849" x="4064000" y="6226175"/>
          <p14:tracePt t="35865" x="4113213" y="6208713"/>
          <p14:tracePt t="35882" x="4146550" y="6192838"/>
          <p14:tracePt t="35899" x="4146550" y="6159500"/>
          <p14:tracePt t="35916" x="4179888" y="6159500"/>
          <p14:tracePt t="35932" x="4230688" y="6126163"/>
          <p14:tracePt t="35949" x="4313238" y="6075363"/>
          <p14:tracePt t="35965" x="4346575" y="6059488"/>
          <p14:tracePt t="35982" x="4364038" y="6042025"/>
          <p14:tracePt t="35984" x="4397375" y="6026150"/>
          <p14:tracePt t="36015" x="4430713" y="5992813"/>
          <p14:tracePt t="36032" x="4446588" y="5959475"/>
          <p14:tracePt t="36032" x="4464050" y="5942013"/>
          <p14:tracePt t="36049" x="4464050" y="5892800"/>
          <p14:tracePt t="36066" x="4464050" y="5875338"/>
          <p14:tracePt t="36082" x="4497388" y="5842000"/>
          <p14:tracePt t="36128" x="4513263" y="5826125"/>
          <p14:tracePt t="36135" x="4530725" y="5826125"/>
          <p14:tracePt t="36149" x="4530725" y="5808663"/>
          <p14:tracePt t="36152" x="4564063" y="5808663"/>
          <p14:tracePt t="36166" x="4613275" y="5792788"/>
          <p14:tracePt t="36182" x="4697413" y="5775325"/>
          <p14:tracePt t="36200" x="4764088" y="5759450"/>
          <p14:tracePt t="36280" x="4779963" y="5759450"/>
          <p14:tracePt t="36288" x="4797425" y="5759450"/>
          <p14:tracePt t="36299" x="4813300" y="5759450"/>
          <p14:tracePt t="36315" x="4879975" y="5759450"/>
          <p14:tracePt t="36332" x="4930775" y="5759450"/>
          <p14:tracePt t="36349" x="4979988" y="5759450"/>
          <p14:tracePt t="36365" x="5013325" y="5759450"/>
          <p14:tracePt t="36382" x="5080000" y="5759450"/>
          <p14:tracePt t="36399" x="5146675" y="5741988"/>
          <p14:tracePt t="36416" x="5162550" y="5726113"/>
          <p14:tracePt t="36449" x="5195888" y="5726113"/>
          <p14:tracePt t="36472" x="5213350" y="5726113"/>
          <p14:tracePt t="36515" x="5262563" y="5726113"/>
          <p14:tracePt t="36532" x="5329238" y="5726113"/>
          <p14:tracePt t="36551" x="5362575" y="5726113"/>
          <p14:tracePt t="36552" x="5395913" y="5710238"/>
          <p14:tracePt t="36568" x="5413375" y="5710238"/>
          <p14:tracePt t="36600" x="5495925" y="5692775"/>
          <p14:tracePt t="36616" x="5562600" y="5676900"/>
          <p14:tracePt t="36632" x="5580063" y="5659438"/>
          <p14:tracePt t="36649" x="5613400" y="5659438"/>
          <p14:tracePt t="36665" x="5662613" y="5626100"/>
          <p14:tracePt t="36682" x="5713413" y="5610225"/>
          <p14:tracePt t="36699" x="5729288" y="5592763"/>
          <p14:tracePt t="36760" x="5746750" y="5592763"/>
          <p14:tracePt t="36782" x="5762625" y="5576888"/>
          <p14:tracePt t="36799" x="5829300" y="5559425"/>
          <p14:tracePt t="36801" x="5880100" y="5526088"/>
          <p14:tracePt t="36815" x="5980113" y="5476875"/>
          <p14:tracePt t="36831" x="6029325" y="5443538"/>
          <p14:tracePt t="36832" x="6062663" y="5410200"/>
          <p14:tracePt t="36849" x="6080125" y="5392738"/>
          <p14:tracePt t="36865" x="6111875" y="5376863"/>
          <p14:tracePt t="36882" x="6111875" y="5359400"/>
          <p14:tracePt t="36898" x="6129338" y="5343525"/>
          <p14:tracePt t="36932" x="6162675" y="5259388"/>
          <p14:tracePt t="36949" x="6211888" y="5210175"/>
          <p14:tracePt t="36965" x="6262688" y="5143500"/>
          <p14:tracePt t="36982" x="6278563" y="5127625"/>
          <p14:tracePt t="36999" x="6296025" y="5094288"/>
          <p14:tracePt t="37000" x="6296025" y="5076825"/>
          <p14:tracePt t="37016" x="6296025" y="5060950"/>
          <p14:tracePt t="37048" x="6296025" y="5010150"/>
          <p14:tracePt t="37065" x="6296025" y="4994275"/>
          <p14:tracePt t="37128" x="6296025" y="4960938"/>
          <p14:tracePt t="37167" x="6296025" y="4927600"/>
          <p14:tracePt t="37198" x="6296025" y="4910138"/>
          <p14:tracePt t="37216" x="6229350" y="4876800"/>
          <p14:tracePt t="37232" x="6178550" y="4843463"/>
          <p14:tracePt t="37249" x="6145213" y="4843463"/>
          <p14:tracePt t="37265" x="6096000" y="4810125"/>
          <p14:tracePt t="37282" x="6062663" y="4776788"/>
          <p14:tracePt t="37300" x="6046788" y="4760913"/>
          <p14:tracePt t="37316" x="5980113" y="4727575"/>
          <p14:tracePt t="37332" x="5929313" y="4710113"/>
          <p14:tracePt t="37349" x="5880100" y="4710113"/>
          <p14:tracePt t="37365" x="5695950" y="4694238"/>
          <p14:tracePt t="37382" x="5562600" y="4694238"/>
          <p14:tracePt t="37384" x="5529263" y="4694238"/>
          <p14:tracePt t="37399" x="5513388" y="4694238"/>
          <p14:tracePt t="37400" x="5495925" y="4694238"/>
          <p14:tracePt t="37416" x="5480050" y="4694238"/>
          <p14:tracePt t="37432" x="5446713" y="4694238"/>
          <p14:tracePt t="37449" x="5380038" y="4694238"/>
          <p14:tracePt t="37466" x="5295900" y="4694238"/>
          <p14:tracePt t="37482" x="5229225" y="4694238"/>
          <p14:tracePt t="37499" x="5162550" y="4694238"/>
          <p14:tracePt t="37515" x="5113338" y="4694238"/>
          <p14:tracePt t="37532" x="5095875" y="4694238"/>
          <p14:tracePt t="37567" x="5080000" y="4694238"/>
          <p14:tracePt t="37598" x="5030788" y="4694238"/>
          <p14:tracePt t="37616" x="4930775" y="4710113"/>
          <p14:tracePt t="37632" x="4879975" y="4727575"/>
          <p14:tracePt t="37649" x="4830763" y="4743450"/>
          <p14:tracePt t="37665" x="4813300" y="4743450"/>
          <p14:tracePt t="37682" x="4797425" y="4776788"/>
          <p14:tracePt t="37732" x="4779963" y="4794250"/>
          <p14:tracePt t="37749" x="4764088" y="4810125"/>
          <p14:tracePt t="37766" x="4746625" y="4827588"/>
          <p14:tracePt t="37783" x="4746625" y="4843463"/>
          <p14:tracePt t="37798" x="4730750" y="4876800"/>
          <p14:tracePt t="37816" x="4713288" y="4927600"/>
          <p14:tracePt t="37848" x="4713288" y="4976813"/>
          <p14:tracePt t="37866" x="4713288" y="4994275"/>
          <p14:tracePt t="37882" x="4713288" y="5043488"/>
          <p14:tracePt t="37898" x="4679950" y="5110163"/>
          <p14:tracePt t="37916" x="4679950" y="5192713"/>
          <p14:tracePt t="37932" x="4679950" y="5226050"/>
          <p14:tracePt t="37949" x="4679950" y="5292725"/>
          <p14:tracePt t="37965" x="4679950" y="5343525"/>
          <p14:tracePt t="37982" x="4679950" y="5376863"/>
          <p14:tracePt t="37984" x="4679950" y="5410200"/>
          <p14:tracePt t="38016" x="4679950" y="5443538"/>
          <p14:tracePt t="38040" x="4679950" y="5476875"/>
          <p14:tracePt t="38082" x="4679950" y="5492750"/>
          <p14:tracePt t="38099" x="4697413" y="5526088"/>
          <p14:tracePt t="38115" x="4746625" y="5543550"/>
          <p14:tracePt t="38131" x="4764088" y="5559425"/>
          <p14:tracePt t="38149" x="4779963" y="5559425"/>
          <p14:tracePt t="38165" x="4797425" y="5576888"/>
          <p14:tracePt t="38183" x="4813300" y="5576888"/>
          <p14:tracePt t="38184" x="4830763" y="5592763"/>
          <p14:tracePt t="38215" x="4846638" y="5592763"/>
          <p14:tracePt t="38217" x="4864100" y="5592763"/>
          <p14:tracePt t="38232" x="4879975" y="5592763"/>
          <p14:tracePt t="38233" x="4897438" y="5592763"/>
          <p14:tracePt t="38249" x="4946650" y="5610225"/>
          <p14:tracePt t="38266" x="4979988" y="5610225"/>
          <p14:tracePt t="38282" x="5030788" y="5610225"/>
          <p14:tracePt t="38299" x="5095875" y="5610225"/>
          <p14:tracePt t="38315" x="5146675" y="5610225"/>
          <p14:tracePt t="38332" x="5162550" y="5610225"/>
          <p14:tracePt t="38349" x="5195888" y="5610225"/>
          <p14:tracePt t="38365" x="5229225" y="5610225"/>
          <p14:tracePt t="38381" x="5295900" y="5610225"/>
          <p14:tracePt t="38399" x="5346700" y="5610225"/>
          <p14:tracePt t="38400" x="5380038" y="5610225"/>
          <p14:tracePt t="38416" x="5413375" y="5610225"/>
          <p14:tracePt t="38432" x="5480050" y="5610225"/>
          <p14:tracePt t="38448" x="5546725" y="5610225"/>
          <p14:tracePt t="38465" x="5580063" y="5610225"/>
          <p14:tracePt t="38482" x="5595938" y="5610225"/>
          <p14:tracePt t="38499" x="5613400" y="5610225"/>
          <p14:tracePt t="38515" x="5646738" y="5610225"/>
          <p14:tracePt t="38532" x="5680075" y="5610225"/>
          <p14:tracePt t="38549" x="5762625" y="5610225"/>
          <p14:tracePt t="38565" x="5829300" y="5610225"/>
          <p14:tracePt t="38581" x="5880100" y="5610225"/>
          <p14:tracePt t="38599" x="5913438" y="5610225"/>
          <p14:tracePt t="38640" x="5929313" y="5610225"/>
          <p14:tracePt t="38648" x="5946775" y="5610225"/>
          <p14:tracePt t="38697" x="5962650" y="5610225"/>
          <p14:tracePt t="38715" x="5980113" y="5610225"/>
          <p14:tracePt t="38731" x="5995988" y="5610225"/>
          <p14:tracePt t="38749" x="6029325" y="5610225"/>
          <p14:tracePt t="38765" x="6062663" y="5592763"/>
          <p14:tracePt t="38782" x="6111875" y="5543550"/>
          <p14:tracePt t="38808" x="6129338" y="5543550"/>
          <p14:tracePt t="38832" x="6129338" y="5526088"/>
          <p14:tracePt t="38849" x="6145213" y="5492750"/>
          <p14:tracePt t="38865" x="6196013" y="5459413"/>
          <p14:tracePt t="38882" x="6196013" y="5426075"/>
          <p14:tracePt t="38899" x="6211888" y="5410200"/>
          <p14:tracePt t="38915" x="6229350" y="5359400"/>
          <p14:tracePt t="38932" x="6262688" y="5310188"/>
          <p14:tracePt t="38952" x="6262688" y="5292725"/>
          <p14:tracePt t="38968" x="6262688" y="5276850"/>
          <p14:tracePt t="38999" x="6278563" y="5243513"/>
          <p14:tracePt t="39016" x="6278563" y="5210175"/>
          <p14:tracePt t="39032" x="6278563" y="5192713"/>
          <p14:tracePt t="39049" x="6278563" y="5159375"/>
          <p14:tracePt t="39065" x="6278563" y="5143500"/>
          <p14:tracePt t="39082" x="6278563" y="5127625"/>
          <p14:tracePt t="39115" x="6278563" y="5110163"/>
          <p14:tracePt t="39152" x="6278563" y="5094288"/>
          <p14:tracePt t="39232" x="6278563" y="5076825"/>
          <p14:tracePt t="39240" x="6262688" y="5060950"/>
          <p14:tracePt t="39282" x="6229350" y="5027613"/>
          <p14:tracePt t="39299" x="6211888" y="4994275"/>
          <p14:tracePt t="39315" x="6196013" y="4994275"/>
          <p14:tracePt t="39333" x="6145213" y="4943475"/>
          <p14:tracePt t="39349" x="6145213" y="4927600"/>
          <p14:tracePt t="39368" x="6129338" y="4910138"/>
          <p14:tracePt t="39399" x="6111875" y="4910138"/>
          <p14:tracePt t="39415" x="6096000" y="4894263"/>
          <p14:tracePt t="39432" x="6080125" y="4860925"/>
          <p14:tracePt t="39449" x="6046788" y="4843463"/>
          <p14:tracePt t="39465" x="6013450" y="4810125"/>
          <p14:tracePt t="39482" x="5929313" y="4776788"/>
          <p14:tracePt t="39499" x="5913438" y="4776788"/>
          <p14:tracePt t="39515" x="5880100" y="4760913"/>
          <p14:tracePt t="39532" x="5862638" y="4760913"/>
          <p14:tracePt t="39549" x="5846763" y="4760913"/>
          <p14:tracePt t="39598" x="5813425" y="4760913"/>
          <p14:tracePt t="39639" x="5795963" y="4760913"/>
          <p14:tracePt t="39648" x="5780088" y="4760913"/>
          <p14:tracePt t="39666" x="5746750" y="4760913"/>
          <p14:tracePt t="39682" x="5662613" y="4760913"/>
          <p14:tracePt t="39699" x="5595938" y="4760913"/>
          <p14:tracePt t="39715" x="5513388" y="4760913"/>
          <p14:tracePt t="39732" x="5495925" y="4760913"/>
          <p14:tracePt t="39749" x="5480050" y="4760913"/>
          <p14:tracePt t="39768" x="5446713" y="4760913"/>
          <p14:tracePt t="39782" x="5429250" y="4760913"/>
          <p14:tracePt t="39799" x="5413375" y="4760913"/>
          <p14:tracePt t="39799" x="5380038" y="4760913"/>
          <p14:tracePt t="39815" x="5362575" y="4760913"/>
          <p14:tracePt t="40304" x="5295900" y="4760913"/>
          <p14:tracePt t="40315" x="5262563" y="4743450"/>
          <p14:tracePt t="40332" x="5229225" y="4743450"/>
          <p14:tracePt t="40348" x="5195888" y="4727575"/>
          <p14:tracePt t="40365" x="5113338" y="4676775"/>
          <p14:tracePt t="40381" x="5064125" y="4660900"/>
          <p14:tracePt t="40399" x="5013325" y="4643438"/>
          <p14:tracePt t="40401" x="4979988" y="4643438"/>
          <p14:tracePt t="40416" x="4946650" y="4627563"/>
          <p14:tracePt t="40432" x="4913313" y="4594225"/>
          <p14:tracePt t="40482" x="4864100" y="4594225"/>
          <p14:tracePt t="40505" x="4846638" y="4594225"/>
          <p14:tracePt t="40532" x="4830763" y="4594225"/>
          <p14:tracePt t="40549" x="4779963" y="4594225"/>
          <p14:tracePt t="40565" x="4679950" y="4594225"/>
          <p14:tracePt t="40582" x="4230688" y="4576763"/>
          <p14:tracePt t="40599" x="3748088" y="4576763"/>
          <p14:tracePt t="40601" x="3514725" y="4545013"/>
          <p14:tracePt t="40616" x="3081338" y="4478338"/>
          <p14:tracePt t="40632" x="2632075" y="4427538"/>
          <p14:tracePt t="40649" x="2198688" y="4360863"/>
          <p14:tracePt t="40665" x="1898650" y="4311650"/>
          <p14:tracePt t="40681" x="1665288" y="4294188"/>
          <p14:tracePt t="40699" x="1298575" y="4178300"/>
          <p14:tracePt t="40716" x="715963" y="4060825"/>
          <p14:tracePt t="40732" x="233363" y="3978275"/>
          <p14:tracePt t="46839" x="649288" y="5842000"/>
          <p14:tracePt t="46847" x="966788" y="6075363"/>
          <p14:tracePt t="46865" x="1398588" y="6391275"/>
          <p14:tracePt t="46882" x="1731963" y="6642100"/>
          <p14:tracePt t="46899" x="1898650" y="6757988"/>
          <p14:tracePt t="46915" x="1916113" y="6791325"/>
          <p14:tracePt t="47016" x="1931988" y="6824663"/>
          <p14:tracePt t="47032" x="1931988" y="6842125"/>
          <p14:tracePt t="48432" x="400050" y="6775450"/>
          <p14:tracePt t="48449" x="733425" y="6842125"/>
          <p14:tracePt t="48703" x="3430588" y="6808788"/>
          <p14:tracePt t="48715" x="3497263" y="6808788"/>
          <p14:tracePt t="48731" x="3597275" y="6775450"/>
          <p14:tracePt t="48748" x="3648075" y="6757988"/>
          <p14:tracePt t="48764" x="3730625" y="6724650"/>
          <p14:tracePt t="48781" x="3781425" y="6708775"/>
          <p14:tracePt t="48797" x="3881438" y="6675438"/>
          <p14:tracePt t="48814" x="4048125" y="6675438"/>
          <p14:tracePt t="48816" x="4146550" y="6642100"/>
          <p14:tracePt t="48832" x="4364038" y="6624638"/>
          <p14:tracePt t="48848" x="4497388" y="6591300"/>
          <p14:tracePt t="48850" x="4613275" y="6591300"/>
          <p14:tracePt t="48864" x="4813300" y="6542088"/>
          <p14:tracePt t="48881" x="4979988" y="6491288"/>
          <p14:tracePt t="48898" x="5129213" y="6442075"/>
          <p14:tracePt t="48916" x="5262563" y="6408738"/>
          <p14:tracePt t="48932" x="5462588" y="6342063"/>
          <p14:tracePt t="48949" x="5646738" y="6324600"/>
          <p14:tracePt t="48965" x="5729288" y="6308725"/>
          <p14:tracePt t="48984" x="5862638" y="6242050"/>
          <p14:tracePt t="49001" x="5913438" y="6226175"/>
          <p14:tracePt t="49014" x="5946775" y="6226175"/>
          <p14:tracePt t="49032" x="6062663" y="6142038"/>
          <p14:tracePt t="49049" x="6129338" y="6108700"/>
          <p14:tracePt t="49051" x="6178550" y="6092825"/>
          <p14:tracePt t="49066" x="6278563" y="6059488"/>
          <p14:tracePt t="49082" x="6445250" y="5992813"/>
          <p14:tracePt t="49099" x="6511925" y="5959475"/>
          <p14:tracePt t="49115" x="6596063" y="5926138"/>
          <p14:tracePt t="49149" x="6629400" y="5926138"/>
          <p14:tracePt t="49216" x="6645275" y="5908675"/>
          <p14:tracePt t="49224" x="6662738" y="5892800"/>
          <p14:tracePt t="49232" x="6678613" y="5892800"/>
          <p14:tracePt t="49248" x="6729413" y="5842000"/>
          <p14:tracePt t="49265" x="6762750" y="5808663"/>
          <p14:tracePt t="49281" x="6778625" y="5775325"/>
          <p14:tracePt t="49299" x="6811963" y="5710238"/>
          <p14:tracePt t="49314" x="6829425" y="5659438"/>
          <p14:tracePt t="49332" x="6845300" y="5626100"/>
          <p14:tracePt t="49348" x="6862763" y="5543550"/>
          <p14:tracePt t="49365" x="6896100" y="5510213"/>
          <p14:tracePt t="49381" x="6911975" y="5476875"/>
          <p14:tracePt t="49398" x="6929438" y="5426075"/>
          <p14:tracePt t="49416" x="6962775" y="5376863"/>
          <p14:tracePt t="49432" x="6962775" y="5343525"/>
          <p14:tracePt t="49448" x="6978650" y="5343525"/>
          <p14:tracePt t="49465" x="6978650" y="5276850"/>
          <p14:tracePt t="49482" x="6978650" y="5259388"/>
          <p14:tracePt t="49498" x="6978650" y="5243513"/>
          <p14:tracePt t="49515" x="6978650" y="5226050"/>
          <p14:tracePt t="49533" x="6978650" y="5210175"/>
          <p14:tracePt t="49566" x="6978650" y="5159375"/>
          <p14:tracePt t="49582" x="6978650" y="5143500"/>
          <p14:tracePt t="49598" x="6978650" y="5110163"/>
          <p14:tracePt t="49614" x="6978650" y="5094288"/>
          <p14:tracePt t="49631" x="6978650" y="5076825"/>
          <p14:tracePt t="49648" x="6978650" y="5043488"/>
          <p14:tracePt t="49664" x="6978650" y="5027613"/>
          <p14:tracePt t="49682" x="6978650" y="5010150"/>
          <p14:tracePt t="49704" x="6978650" y="4960938"/>
          <p14:tracePt t="49731" x="6978650" y="4943475"/>
          <p14:tracePt t="49749" x="6929438" y="4927600"/>
          <p14:tracePt t="49765" x="6896100" y="4894263"/>
          <p14:tracePt t="49782" x="6878638" y="4876800"/>
          <p14:tracePt t="49808" x="6862763" y="4860925"/>
          <p14:tracePt t="49834" x="6829425" y="4860925"/>
          <p14:tracePt t="49848" x="6796088" y="4860925"/>
          <p14:tracePt t="49865" x="6745288" y="4827588"/>
          <p14:tracePt t="49882" x="6662738" y="4794250"/>
          <p14:tracePt t="49897" x="6511925" y="4727575"/>
          <p14:tracePt t="49916" x="6345238" y="4694238"/>
          <p14:tracePt t="49931" x="6211888" y="4676775"/>
          <p14:tracePt t="49948" x="6096000" y="4643438"/>
          <p14:tracePt t="49965" x="6046788" y="4627563"/>
          <p14:tracePt t="49982" x="6029325" y="4610100"/>
          <p14:tracePt t="49983" x="6013450" y="4610100"/>
          <p14:tracePt t="50056" x="5995988" y="4610100"/>
          <p14:tracePt t="50065" x="5980113" y="4610100"/>
          <p14:tracePt t="50081" x="5895975" y="4610100"/>
          <p14:tracePt t="50099" x="5862638" y="4610100"/>
          <p14:tracePt t="50115" x="5829300" y="4610100"/>
          <p14:tracePt t="50131" x="5746750" y="4643438"/>
          <p14:tracePt t="50148" x="5713413" y="4660900"/>
          <p14:tracePt t="50165" x="5646738" y="4727575"/>
          <p14:tracePt t="50168" x="5629275" y="4760913"/>
          <p14:tracePt t="50181" x="5595938" y="4794250"/>
          <p14:tracePt t="50198" x="5580063" y="4876800"/>
          <p14:tracePt t="50200" x="5546725" y="4927600"/>
          <p14:tracePt t="50214" x="5529263" y="4960938"/>
          <p14:tracePt t="50232" x="5513388" y="5094288"/>
          <p14:tracePt t="50248" x="5495925" y="5127625"/>
          <p14:tracePt t="50266" x="5462588" y="5210175"/>
          <p14:tracePt t="50281" x="5462588" y="5243513"/>
          <p14:tracePt t="50299" x="5462588" y="5326063"/>
          <p14:tracePt t="50315" x="5462588" y="5343525"/>
          <p14:tracePt t="50332" x="5462588" y="5392738"/>
          <p14:tracePt t="50349" x="5462588" y="5410200"/>
          <p14:tracePt t="50365" x="5462588" y="5459413"/>
          <p14:tracePt t="50382" x="5462588" y="5476875"/>
          <p14:tracePt t="50398" x="5462588" y="5543550"/>
          <p14:tracePt t="50400" x="5462588" y="5559425"/>
          <p14:tracePt t="50414" x="5480050" y="5576888"/>
          <p14:tracePt t="50416" x="5495925" y="5626100"/>
          <p14:tracePt t="50432" x="5546725" y="5692775"/>
          <p14:tracePt t="50456" x="5562600" y="5726113"/>
          <p14:tracePt t="50498" x="5580063" y="5741988"/>
          <p14:tracePt t="50515" x="5595938" y="5775325"/>
          <p14:tracePt t="50531" x="5629275" y="5826125"/>
          <p14:tracePt t="50548" x="5662613" y="5859463"/>
          <p14:tracePt t="50565" x="5713413" y="5908675"/>
          <p14:tracePt t="50567" x="5746750" y="5926138"/>
          <p14:tracePt t="50582" x="5762625" y="5926138"/>
          <p14:tracePt t="50584" x="5795963" y="5959475"/>
          <p14:tracePt t="50600" x="5813425" y="5959475"/>
          <p14:tracePt t="50603" x="5829300" y="5975350"/>
          <p14:tracePt t="50615" x="5846763" y="5975350"/>
          <p14:tracePt t="50617" x="5862638" y="5992813"/>
          <p14:tracePt t="50632" x="5895975" y="5992813"/>
          <p14:tracePt t="50649" x="5946775" y="6008688"/>
          <p14:tracePt t="50665" x="6013450" y="6026150"/>
          <p14:tracePt t="50681" x="6080125" y="6042025"/>
          <p14:tracePt t="50699" x="6178550" y="6042025"/>
          <p14:tracePt t="50715" x="6229350" y="6059488"/>
          <p14:tracePt t="50731" x="6311900" y="6059488"/>
          <p14:tracePt t="50748" x="6362700" y="6059488"/>
          <p14:tracePt t="50764" x="6411913" y="6059488"/>
          <p14:tracePt t="50781" x="6429375" y="6059488"/>
          <p14:tracePt t="50798" x="6462713" y="6059488"/>
          <p14:tracePt t="50800" x="6478588" y="6059488"/>
          <p14:tracePt t="50815" x="6496050" y="6059488"/>
          <p14:tracePt t="50832" x="6529388" y="6059488"/>
          <p14:tracePt t="50848" x="6562725" y="6059488"/>
          <p14:tracePt t="50850" x="6611938" y="6042025"/>
          <p14:tracePt t="50865" x="6711950" y="6026150"/>
          <p14:tracePt t="50881" x="6762750" y="6008688"/>
          <p14:tracePt t="50898" x="6778625" y="5992813"/>
          <p14:tracePt t="50915" x="6796088" y="5992813"/>
          <p14:tracePt t="50931" x="6796088" y="5975350"/>
          <p14:tracePt t="50948" x="6829425" y="5942013"/>
          <p14:tracePt t="50965" x="6845300" y="5926138"/>
          <p14:tracePt t="50968" x="6845300" y="5908675"/>
          <p14:tracePt t="50982" x="6845300" y="5859463"/>
          <p14:tracePt t="50983" x="6845300" y="5842000"/>
          <p14:tracePt t="50998" x="6862763" y="5842000"/>
          <p14:tracePt t="51000" x="6862763" y="5808663"/>
          <p14:tracePt t="51015" x="6862763" y="5741988"/>
          <p14:tracePt t="51032" x="6896100" y="5692775"/>
          <p14:tracePt t="51048" x="6911975" y="5659438"/>
          <p14:tracePt t="51065" x="6929438" y="5592763"/>
          <p14:tracePt t="51081" x="6929438" y="5559425"/>
          <p14:tracePt t="51098" x="6929438" y="5526088"/>
          <p14:tracePt t="51115" x="6929438" y="5476875"/>
          <p14:tracePt t="51131" x="6929438" y="5426075"/>
          <p14:tracePt t="51149" x="6929438" y="5376863"/>
          <p14:tracePt t="51165" x="6945313" y="5326063"/>
          <p14:tracePt t="51181" x="6945313" y="5276850"/>
          <p14:tracePt t="51198" x="6945313" y="5259388"/>
          <p14:tracePt t="51200" x="6962775" y="5226050"/>
          <p14:tracePt t="51216" x="6962775" y="5210175"/>
          <p14:tracePt t="51232" x="6962775" y="5176838"/>
          <p14:tracePt t="51249" x="6962775" y="5143500"/>
          <p14:tracePt t="51281" x="6962775" y="5127625"/>
          <p14:tracePt t="51298" x="6962775" y="5110163"/>
          <p14:tracePt t="51315" x="6962775" y="5076825"/>
          <p14:tracePt t="51332" x="6962775" y="5043488"/>
          <p14:tracePt t="51349" x="6962775" y="5010150"/>
          <p14:tracePt t="51365" x="6962775" y="4976813"/>
          <p14:tracePt t="51382" x="6962775" y="4943475"/>
          <p14:tracePt t="51384" x="6945313" y="4943475"/>
          <p14:tracePt t="51400" x="6911975" y="4910138"/>
          <p14:tracePt t="51432" x="6896100" y="4894263"/>
          <p14:tracePt t="51504" x="6896100" y="4876800"/>
          <p14:tracePt t="51515" x="6878638" y="4860925"/>
          <p14:tracePt t="51531" x="6829425" y="4827588"/>
          <p14:tracePt t="51548" x="6729413" y="4776788"/>
          <p14:tracePt t="51565" x="6662738" y="4760913"/>
          <p14:tracePt t="51582" x="6529388" y="4743450"/>
          <p14:tracePt t="51584" x="6496050" y="4727575"/>
          <p14:tracePt t="51599" x="6478588" y="4676775"/>
          <p14:tracePt t="51601" x="6462713" y="4676775"/>
          <p14:tracePt t="51616" x="6445250" y="4676775"/>
          <p14:tracePt t="51631" x="6429375" y="4660900"/>
          <p14:tracePt t="51698" x="6396038" y="4660900"/>
          <p14:tracePt t="51715" x="6362700" y="4660900"/>
          <p14:tracePt t="51731" x="6245225" y="4660900"/>
          <p14:tracePt t="51748" x="6162675" y="4660900"/>
          <p14:tracePt t="51765" x="6096000" y="4660900"/>
          <p14:tracePt t="51781" x="6046788" y="4660900"/>
          <p14:tracePt t="51799" x="6013450" y="4660900"/>
          <p14:tracePt t="51944" x="5995988" y="4660900"/>
          <p14:tracePt t="51952" x="5929313" y="4660900"/>
          <p14:tracePt t="51965" x="5913438" y="4660900"/>
          <p14:tracePt t="51982" x="5846763" y="4660900"/>
          <p14:tracePt t="51983" x="5795963" y="4660900"/>
          <p14:tracePt t="51998" x="5746750" y="4676775"/>
          <p14:tracePt t="52000" x="5729288" y="4694238"/>
          <p14:tracePt t="52014" x="5713413" y="4710113"/>
          <p14:tracePt t="52016" x="5695950" y="4727575"/>
          <p14:tracePt t="52031" x="5680075" y="4743450"/>
          <p14:tracePt t="52032" x="5662613" y="4743450"/>
          <p14:tracePt t="52049" x="5646738" y="4794250"/>
          <p14:tracePt t="52065" x="5629275" y="4810125"/>
          <p14:tracePt t="52081" x="5595938" y="4827588"/>
          <p14:tracePt t="52098" x="5595938" y="4860925"/>
          <p14:tracePt t="52115" x="5595938" y="4876800"/>
          <p14:tracePt t="52131" x="5580063" y="4894263"/>
          <p14:tracePt t="52148" x="5562600" y="4927600"/>
          <p14:tracePt t="52165" x="5546725" y="4960938"/>
          <p14:tracePt t="52182" x="5529263" y="4994275"/>
          <p14:tracePt t="52184" x="5529263" y="5010150"/>
          <p14:tracePt t="52199" x="5495925" y="5043488"/>
          <p14:tracePt t="52216" x="5495925" y="5094288"/>
          <p14:tracePt t="52240" x="5495925" y="5127625"/>
          <p14:tracePt t="52249" x="5480050" y="5143500"/>
          <p14:tracePt t="52266" x="5480050" y="5159375"/>
          <p14:tracePt t="52281" x="5462588" y="5176838"/>
          <p14:tracePt t="52344" x="5462588" y="5192713"/>
          <p14:tracePt t="52364" x="5446713" y="5210175"/>
          <p14:tracePt t="52384" x="5446713" y="5226050"/>
          <p14:tracePt t="52398" x="5446713" y="5243513"/>
          <p14:tracePt t="52415" x="5429250" y="5259388"/>
          <p14:tracePt t="52416" x="5429250" y="5276850"/>
          <p14:tracePt t="52432" x="5429250" y="5292725"/>
          <p14:tracePt t="52464" x="5429250" y="5310188"/>
          <p14:tracePt t="52497" x="5429250" y="5326063"/>
          <p14:tracePt t="52856" x="5346700" y="5343525"/>
          <p14:tracePt t="52865" x="5246688" y="5376863"/>
          <p14:tracePt t="52872" x="5064125" y="5392738"/>
          <p14:tracePt t="52880" x="4813300" y="5392738"/>
          <p14:tracePt t="52898" x="4513263" y="5392738"/>
          <p14:tracePt t="52915" x="4297363" y="5392738"/>
          <p14:tracePt t="52931" x="4197350" y="5392738"/>
          <p14:tracePt t="52949" x="4146550" y="5392738"/>
          <p14:tracePt t="52965" x="4130675" y="5392738"/>
          <p14:tracePt t="52982" x="4064000" y="5392738"/>
          <p14:tracePt t="52984" x="3997325" y="5392738"/>
          <p14:tracePt t="52998" x="3948113" y="5392738"/>
          <p14:tracePt t="53000" x="3814763" y="5392738"/>
          <p14:tracePt t="53015" x="3663950" y="5392738"/>
          <p14:tracePt t="53017" x="3448050" y="5392738"/>
          <p14:tracePt t="53032" x="2981325" y="5392738"/>
          <p14:tracePt t="53049" x="2465388" y="5492750"/>
          <p14:tracePt t="53064" x="2016125" y="5492750"/>
          <p14:tracePt t="53081" x="1682750" y="5526088"/>
          <p14:tracePt t="53098" x="1316038" y="5526088"/>
          <p14:tracePt t="53114" x="682625" y="5526088"/>
          <p14:tracePt t="53132" x="100013" y="552608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D54EC-17F4-5DCA-FF91-BACFA9BE43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04048-7E2A-4E3F-2593-93CD89632F0D}"/>
              </a:ext>
            </a:extLst>
          </p:cNvPr>
          <p:cNvSpPr>
            <a:spLocks noGrp="1"/>
          </p:cNvSpPr>
          <p:nvPr>
            <p:ph type="title"/>
          </p:nvPr>
        </p:nvSpPr>
        <p:spPr/>
        <p:txBody>
          <a:bodyPr>
            <a:normAutofit/>
          </a:bodyPr>
          <a:lstStyle/>
          <a:p>
            <a:r>
              <a:rPr lang="en-US" dirty="0"/>
              <a:t>Effect of ZVI on DO and pH</a:t>
            </a:r>
          </a:p>
        </p:txBody>
      </p:sp>
      <p:pic>
        <p:nvPicPr>
          <p:cNvPr id="4" name="Picture 3">
            <a:extLst>
              <a:ext uri="{FF2B5EF4-FFF2-40B4-BE49-F238E27FC236}">
                <a16:creationId xmlns:a16="http://schemas.microsoft.com/office/drawing/2014/main" id="{19A14C83-96C9-292F-77F2-BBEDF161B502}"/>
              </a:ext>
            </a:extLst>
          </p:cNvPr>
          <p:cNvPicPr>
            <a:picLocks noChangeAspect="1"/>
          </p:cNvPicPr>
          <p:nvPr/>
        </p:nvPicPr>
        <p:blipFill>
          <a:blip r:embed="rId5"/>
          <a:stretch>
            <a:fillRect/>
          </a:stretch>
        </p:blipFill>
        <p:spPr>
          <a:xfrm>
            <a:off x="579658" y="1232419"/>
            <a:ext cx="8157218" cy="4363163"/>
          </a:xfrm>
          <a:prstGeom prst="rect">
            <a:avLst/>
          </a:prstGeom>
        </p:spPr>
      </p:pic>
      <p:pic>
        <p:nvPicPr>
          <p:cNvPr id="5" name="Video 4">
            <a:hlinkClick r:id="" action="ppaction://media"/>
            <a:extLst>
              <a:ext uri="{FF2B5EF4-FFF2-40B4-BE49-F238E27FC236}">
                <a16:creationId xmlns:a16="http://schemas.microsoft.com/office/drawing/2014/main" id="{738DE3FB-4340-8316-E4F5-4BA8A1084C6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0" y="5872734"/>
            <a:ext cx="902970" cy="902970"/>
          </a:xfrm>
          <a:prstGeom prst="ellipse">
            <a:avLst/>
          </a:prstGeom>
        </p:spPr>
      </p:pic>
    </p:spTree>
    <p:extLst>
      <p:ext uri="{BB962C8B-B14F-4D97-AF65-F5344CB8AC3E}">
        <p14:creationId xmlns:p14="http://schemas.microsoft.com/office/powerpoint/2010/main" val="3803128067"/>
      </p:ext>
    </p:extLst>
  </p:cSld>
  <p:clrMapOvr>
    <a:masterClrMapping/>
  </p:clrMapOvr>
  <mc:AlternateContent xmlns:mc="http://schemas.openxmlformats.org/markup-compatibility/2006" xmlns:p14="http://schemas.microsoft.com/office/powerpoint/2010/main">
    <mc:Choice Requires="p14">
      <p:transition spd="slow" p14:dur="2000" advTm="42262"/>
    </mc:Choice>
    <mc:Fallback xmlns="">
      <p:transition spd="slow" advTm="4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3A86A75C-4F4B-4683-9AE1-C65F6400EC91}">
      <p14:laserTraceLst xmlns:p14="http://schemas.microsoft.com/office/powerpoint/2010/main">
        <p14:tracePtLst>
          <p14:tracePt t="17078" x="3963988" y="6524625"/>
          <p14:tracePt t="17091" x="4246563" y="6391275"/>
          <p14:tracePt t="17109" x="4879975" y="6159500"/>
          <p14:tracePt t="17111" x="5213350" y="6026150"/>
          <p14:tracePt t="17126" x="5429250" y="5942013"/>
          <p14:tracePt t="17127" x="5562600" y="5875338"/>
          <p14:tracePt t="17143" x="5795963" y="5759450"/>
          <p14:tracePt t="17158" x="5913438" y="5659438"/>
          <p14:tracePt t="17175" x="5946775" y="5626100"/>
          <p14:tracePt t="17224" x="5980113" y="5592763"/>
          <p14:tracePt t="17241" x="5995988" y="5543550"/>
          <p14:tracePt t="17258" x="6029325" y="5459413"/>
          <p14:tracePt t="17275" x="6062663" y="5426075"/>
          <p14:tracePt t="17291" x="6111875" y="5359400"/>
          <p14:tracePt t="17308" x="6196013" y="5292725"/>
          <p14:tracePt t="17310" x="6245225" y="5259388"/>
          <p14:tracePt t="17325" x="6296025" y="5210175"/>
          <p14:tracePt t="17326" x="6329363" y="5176838"/>
          <p14:tracePt t="17341" x="6345238" y="5127625"/>
          <p14:tracePt t="17342" x="6378575" y="5076825"/>
          <p14:tracePt t="17359" x="6429375" y="4960938"/>
          <p14:tracePt t="17375" x="6462713" y="4894263"/>
          <p14:tracePt t="17391" x="6496050" y="4794250"/>
          <p14:tracePt t="17408" x="6562725" y="4694238"/>
          <p14:tracePt t="17424" x="6578600" y="4627563"/>
          <p14:tracePt t="17441" x="6629400" y="4511675"/>
          <p14:tracePt t="17459" x="6678613" y="4460875"/>
          <p14:tracePt t="17475" x="6745288" y="4378325"/>
          <p14:tracePt t="17491" x="6811963" y="4294188"/>
          <p14:tracePt t="17512" x="6878638" y="4160838"/>
          <p14:tracePt t="17525" x="6878638" y="4144963"/>
          <p14:tracePt t="17529" x="6878638" y="4111625"/>
          <p14:tracePt t="17541" x="6878638" y="4094163"/>
          <p14:tracePt t="17542" x="6878638" y="4060825"/>
          <p14:tracePt t="17558" x="6896100" y="4011613"/>
          <p14:tracePt t="17575" x="6896100" y="3962400"/>
          <p14:tracePt t="17591" x="6896100" y="3895725"/>
          <p14:tracePt t="17608" x="6896100" y="3844925"/>
          <p14:tracePt t="17624" x="6896100" y="3795713"/>
          <p14:tracePt t="17642" x="6896100" y="3744913"/>
          <p14:tracePt t="17658" x="6862763" y="3678238"/>
          <p14:tracePt t="17675" x="6845300" y="3611563"/>
          <p14:tracePt t="17692" x="6778625" y="3562350"/>
          <p14:tracePt t="17708" x="6711950" y="3544888"/>
          <p14:tracePt t="17725" x="6662738" y="3495675"/>
          <p14:tracePt t="17726" x="6645275" y="3478213"/>
          <p14:tracePt t="17742" x="6611938" y="3444875"/>
          <p14:tracePt t="17758" x="6596063" y="3429000"/>
          <p14:tracePt t="17775" x="6529388" y="3395663"/>
          <p14:tracePt t="17791" x="6478588" y="3379788"/>
          <p14:tracePt t="17809" x="6378575" y="3346450"/>
          <p14:tracePt t="17825" x="6211888" y="3328988"/>
          <p14:tracePt t="17842" x="5995988" y="3313113"/>
          <p14:tracePt t="17858" x="5795963" y="3279775"/>
          <p14:tracePt t="17875" x="5662613" y="3228975"/>
          <p14:tracePt t="17891" x="5529263" y="3228975"/>
          <p14:tracePt t="17910" x="5429250" y="3213100"/>
          <p14:tracePt t="17912" x="5380038" y="3213100"/>
          <p14:tracePt t="17925" x="5329238" y="3213100"/>
          <p14:tracePt t="17927" x="5280025" y="3179763"/>
          <p14:tracePt t="17943" x="5129213" y="3146425"/>
          <p14:tracePt t="17958" x="4997450" y="3095625"/>
          <p14:tracePt t="17975" x="4897438" y="3062288"/>
          <p14:tracePt t="17991" x="4813300" y="3046413"/>
          <p14:tracePt t="18009" x="4746625" y="3028950"/>
          <p14:tracePt t="18025" x="4630738" y="3013075"/>
          <p14:tracePt t="18041" x="4530725" y="3013075"/>
          <p14:tracePt t="18058" x="4446588" y="3013075"/>
          <p14:tracePt t="18075" x="4397375" y="3013075"/>
          <p14:tracePt t="18092" x="4364038" y="3013075"/>
          <p14:tracePt t="18107" x="4346575" y="3013075"/>
          <p14:tracePt t="18182" x="4330700" y="3013075"/>
          <p14:tracePt t="18191" x="4279900" y="3062288"/>
          <p14:tracePt t="18208" x="4230688" y="3128963"/>
          <p14:tracePt t="18227" x="4197350" y="3195638"/>
          <p14:tracePt t="18231" x="4179888" y="3246438"/>
          <p14:tracePt t="18257" x="4146550" y="3362325"/>
          <p14:tracePt t="18275" x="4146550" y="3395663"/>
          <p14:tracePt t="18291" x="4146550" y="3478213"/>
          <p14:tracePt t="18309" x="4146550" y="3529013"/>
          <p14:tracePt t="18311" x="4146550" y="3544888"/>
          <p14:tracePt t="18324" x="4146550" y="3562350"/>
          <p14:tracePt t="18341" x="4146550" y="3629025"/>
          <p14:tracePt t="18343" x="4146550" y="3662363"/>
          <p14:tracePt t="18358" x="4146550" y="3744913"/>
          <p14:tracePt t="18375" x="4146550" y="3829050"/>
          <p14:tracePt t="18391" x="4146550" y="3844925"/>
          <p14:tracePt t="18393" x="4146550" y="3895725"/>
          <p14:tracePt t="18409" x="4164013" y="3978275"/>
          <p14:tracePt t="18424" x="4230688" y="4060825"/>
          <p14:tracePt t="18441" x="4230688" y="4078288"/>
          <p14:tracePt t="18458" x="4264025" y="4160838"/>
          <p14:tracePt t="18475" x="4297363" y="4194175"/>
          <p14:tracePt t="18491" x="4313238" y="4211638"/>
          <p14:tracePt t="18508" x="4330700" y="4244975"/>
          <p14:tracePt t="18510" x="4346575" y="4260850"/>
          <p14:tracePt t="18524" x="4379913" y="4278313"/>
          <p14:tracePt t="18526" x="4379913" y="4294188"/>
          <p14:tracePt t="18541" x="4413250" y="4327525"/>
          <p14:tracePt t="18542" x="4430713" y="4344988"/>
          <p14:tracePt t="18558" x="4497388" y="4378325"/>
          <p14:tracePt t="18560" x="4530725" y="4394200"/>
          <p14:tracePt t="18574" x="4564063" y="4427538"/>
          <p14:tracePt t="18575" x="4579938" y="4445000"/>
          <p14:tracePt t="18592" x="4697413" y="4545013"/>
          <p14:tracePt t="18608" x="4746625" y="4576763"/>
          <p14:tracePt t="18625" x="4813300" y="4610100"/>
          <p14:tracePt t="18641" x="4846638" y="4627563"/>
          <p14:tracePt t="18658" x="4897438" y="4676775"/>
          <p14:tracePt t="18674" x="4979988" y="4694238"/>
          <p14:tracePt t="18696" x="5113338" y="4743450"/>
          <p14:tracePt t="18709" x="5146675" y="4743450"/>
          <p14:tracePt t="18725" x="5213350" y="4743450"/>
          <p14:tracePt t="18728" x="5280025" y="4760913"/>
          <p14:tracePt t="18741" x="5346700" y="4760913"/>
          <p14:tracePt t="18743" x="5380038" y="4760913"/>
          <p14:tracePt t="18759" x="5462588" y="4760913"/>
          <p14:tracePt t="18775" x="5513388" y="4760913"/>
          <p14:tracePt t="18809" x="5529263" y="4776788"/>
          <p14:tracePt t="18847" x="5595938" y="4776788"/>
          <p14:tracePt t="18858" x="5680075" y="4776788"/>
          <p14:tracePt t="18875" x="5862638" y="4794250"/>
          <p14:tracePt t="18891" x="6046788" y="4827588"/>
          <p14:tracePt t="18908" x="6162675" y="4843463"/>
          <p14:tracePt t="18925" x="6245225" y="4843463"/>
          <p14:tracePt t="19000" x="6278563" y="4843463"/>
          <p14:tracePt t="19007" x="6311900" y="4843463"/>
          <p14:tracePt t="19026" x="6396038" y="4843463"/>
          <p14:tracePt t="19041" x="6445250" y="4843463"/>
          <p14:tracePt t="19058" x="6496050" y="4776788"/>
          <p14:tracePt t="19075" x="6545263" y="4710113"/>
          <p14:tracePt t="19092" x="6562725" y="4660900"/>
          <p14:tracePt t="19108" x="6596063" y="4576763"/>
          <p14:tracePt t="19125" x="6611938" y="4527550"/>
          <p14:tracePt t="19127" x="6629400" y="4460875"/>
          <p14:tracePt t="19142" x="6645275" y="4445000"/>
          <p14:tracePt t="19144" x="6662738" y="4378325"/>
          <p14:tracePt t="19160" x="6678613" y="4311650"/>
          <p14:tracePt t="19175" x="6711950" y="4227513"/>
          <p14:tracePt t="19192" x="6729413" y="4178300"/>
          <p14:tracePt t="19210" x="6762750" y="4094163"/>
          <p14:tracePt t="19225" x="6778625" y="4011613"/>
          <p14:tracePt t="19242" x="6778625" y="3978275"/>
          <p14:tracePt t="19258" x="6778625" y="3911600"/>
          <p14:tracePt t="19274" x="6778625" y="3862388"/>
          <p14:tracePt t="19292" x="6778625" y="3795713"/>
          <p14:tracePt t="19307" x="6778625" y="3744913"/>
          <p14:tracePt t="19325" x="6778625" y="3711575"/>
          <p14:tracePt t="19326" x="6778625" y="3662363"/>
          <p14:tracePt t="19341" x="6778625" y="3644900"/>
          <p14:tracePt t="19343" x="6778625" y="3629025"/>
          <p14:tracePt t="19366" x="6778625" y="3595688"/>
          <p14:tracePt t="19391" x="6778625" y="3578225"/>
          <p14:tracePt t="19408" x="6778625" y="3562350"/>
          <p14:tracePt t="19425" x="6762750" y="3544888"/>
          <p14:tracePt t="19457" x="6745288" y="3529013"/>
          <p14:tracePt t="19475" x="6745288" y="3511550"/>
          <p14:tracePt t="19491" x="6696075" y="3478213"/>
          <p14:tracePt t="19510" x="6678613" y="3444875"/>
          <p14:tracePt t="19513" x="6662738" y="3444875"/>
          <p14:tracePt t="19525" x="6645275" y="3429000"/>
          <p14:tracePt t="19526" x="6629400" y="3413125"/>
          <p14:tracePt t="19541" x="6611938" y="3413125"/>
          <p14:tracePt t="19542" x="6578600" y="3395663"/>
          <p14:tracePt t="19558" x="6562725" y="3395663"/>
          <p14:tracePt t="19559" x="6545263" y="3379788"/>
          <p14:tracePt t="19576" x="6496050" y="3346450"/>
          <p14:tracePt t="19592" x="6445250" y="3313113"/>
          <p14:tracePt t="19609" x="6396038" y="3295650"/>
          <p14:tracePt t="19625" x="6362700" y="3295650"/>
          <p14:tracePt t="19658" x="6345238" y="3279775"/>
          <p14:tracePt t="19694" x="6311900" y="3279775"/>
          <p14:tracePt t="19708" x="6262688" y="3246438"/>
          <p14:tracePt t="19725" x="6178550" y="3228975"/>
          <p14:tracePt t="19742" x="6145213" y="3228975"/>
          <p14:tracePt t="19759" x="6129338" y="3228975"/>
          <p14:tracePt t="19982" x="6080125" y="3195638"/>
          <p14:tracePt t="19991" x="5962650" y="3128963"/>
          <p14:tracePt t="20008" x="5862638" y="3095625"/>
          <p14:tracePt t="20024" x="5795963" y="3046413"/>
          <p14:tracePt t="20151" x="5780088" y="3046413"/>
          <p14:tracePt t="20159" x="5762625" y="3046413"/>
          <p14:tracePt t="20166" x="5713413" y="3046413"/>
          <p14:tracePt t="20191" x="5680075" y="3046413"/>
          <p14:tracePt t="20208" x="5662613" y="3046413"/>
          <p14:tracePt t="20246" x="5646738" y="3062288"/>
          <p14:tracePt t="20259" x="5595938" y="3079750"/>
          <p14:tracePt t="20275" x="5446713" y="3128963"/>
          <p14:tracePt t="20293" x="5129213" y="3246438"/>
          <p14:tracePt t="20298" x="4964113" y="3295650"/>
          <p14:tracePt t="20307" x="4813300" y="3313113"/>
          <p14:tracePt t="20324" x="4446588" y="3395663"/>
          <p14:tracePt t="20342" x="3597275" y="3429000"/>
          <p14:tracePt t="20359" x="3063875" y="3429000"/>
          <p14:tracePt t="20375" x="2798763" y="3429000"/>
          <p14:tracePt t="20392" x="2714625" y="3429000"/>
          <p14:tracePt t="20409" x="2681288" y="3429000"/>
          <p14:tracePt t="20425" x="2647950" y="3429000"/>
          <p14:tracePt t="32934" x="2714625" y="3362325"/>
          <p14:tracePt t="32943" x="2898775" y="3279775"/>
          <p14:tracePt t="32958" x="3063875" y="3228975"/>
          <p14:tracePt t="32959" x="3248025" y="3128963"/>
          <p14:tracePt t="32973" x="3414713" y="3113088"/>
          <p14:tracePt t="32975" x="3563938" y="3046413"/>
          <p14:tracePt t="32991" x="3848100" y="2979738"/>
          <p14:tracePt t="33007" x="3948113" y="2928938"/>
          <p14:tracePt t="33008" x="4030663" y="2913063"/>
          <p14:tracePt t="33024" x="4064000" y="2895600"/>
          <p14:tracePt t="33041" x="4097338" y="2895600"/>
          <p14:tracePt t="33126" x="4113213" y="2895600"/>
          <p14:tracePt t="33140" x="4130675" y="2895600"/>
          <p14:tracePt t="33160" x="4413250" y="2895600"/>
          <p14:tracePt t="33175" x="4664075" y="2895600"/>
          <p14:tracePt t="33192" x="4946650" y="2946400"/>
          <p14:tracePt t="33209" x="5329238" y="2979738"/>
          <p14:tracePt t="33224" x="5695950" y="2995613"/>
          <p14:tracePt t="33241" x="6062663" y="2995613"/>
          <p14:tracePt t="33258" x="6329363" y="2995613"/>
          <p14:tracePt t="33274" x="6411913" y="2995613"/>
          <p14:tracePt t="33291" x="6429375" y="2995613"/>
          <p14:tracePt t="33308" x="6445250" y="2995613"/>
          <p14:tracePt t="33311" x="6462713" y="2979738"/>
          <p14:tracePt t="33324" x="6478588" y="2962275"/>
          <p14:tracePt t="33340" x="6511925" y="2928938"/>
          <p14:tracePt t="33357" x="6545263" y="2862263"/>
          <p14:tracePt t="33358" x="6545263" y="2846388"/>
          <p14:tracePt t="33374" x="6578600" y="2830513"/>
          <p14:tracePt t="33391" x="6596063" y="2813050"/>
          <p14:tracePt t="33408" x="6645275" y="2779713"/>
          <p14:tracePt t="33424" x="6662738" y="2779713"/>
          <p14:tracePt t="33441" x="6778625" y="2746375"/>
          <p14:tracePt t="33457" x="6962775" y="2730500"/>
          <p14:tracePt t="33474" x="7212013" y="2697163"/>
          <p14:tracePt t="33490" x="7527925" y="2646363"/>
          <p14:tracePt t="33508" x="7694613" y="2613025"/>
          <p14:tracePt t="33524" x="7761288" y="2579688"/>
          <p14:tracePt t="33526" x="7778750" y="2563813"/>
          <p14:tracePt t="33542" x="7794625" y="2563813"/>
          <p14:tracePt t="33560" x="7794625" y="2546350"/>
          <p14:tracePt t="33574" x="7794625" y="2463800"/>
          <p14:tracePt t="33592" x="7794625" y="2397125"/>
          <p14:tracePt t="33607" x="7794625" y="2330450"/>
          <p14:tracePt t="33624" x="7794625" y="2297113"/>
          <p14:tracePt t="33641" x="7812088" y="2247900"/>
          <p14:tracePt t="33657" x="7812088" y="2197100"/>
          <p14:tracePt t="33674" x="7812088" y="2147888"/>
          <p14:tracePt t="33691" x="7812088" y="2081213"/>
          <p14:tracePt t="33708" x="7812088" y="2047875"/>
          <p14:tracePt t="33725" x="7794625" y="1997075"/>
          <p14:tracePt t="33727" x="7761288" y="1963738"/>
          <p14:tracePt t="33740" x="7745413" y="1914525"/>
          <p14:tracePt t="33742" x="7712075" y="1881188"/>
          <p14:tracePt t="33758" x="7612063" y="1797050"/>
          <p14:tracePt t="33774" x="7578725" y="1747838"/>
          <p14:tracePt t="33790" x="7545388" y="1714500"/>
          <p14:tracePt t="33792" x="7527925" y="1714500"/>
          <p14:tracePt t="33807" x="7461250" y="1647825"/>
          <p14:tracePt t="33824" x="7378700" y="1581150"/>
          <p14:tracePt t="33840" x="7312025" y="1547813"/>
          <p14:tracePt t="33857" x="7212013" y="1481138"/>
          <p14:tracePt t="33874" x="7112000" y="1447800"/>
          <p14:tracePt t="33891" x="6978650" y="1398588"/>
          <p14:tracePt t="33908" x="6862763" y="1381125"/>
          <p14:tracePt t="33925" x="6796088" y="1381125"/>
          <p14:tracePt t="33927" x="6745288" y="1365250"/>
          <p14:tracePt t="33940" x="6729413" y="1347788"/>
          <p14:tracePt t="33959" x="6662738" y="1347788"/>
          <p14:tracePt t="33974" x="6578600" y="1331913"/>
          <p14:tracePt t="33992" x="6411913" y="1298575"/>
          <p14:tracePt t="34007" x="6211888" y="1247775"/>
          <p14:tracePt t="34024" x="6096000" y="1247775"/>
          <p14:tracePt t="34041" x="5962650" y="1214438"/>
          <p14:tracePt t="34057" x="5862638" y="1181100"/>
          <p14:tracePt t="34207" x="5813425" y="1181100"/>
          <p14:tracePt t="34214" x="5729288" y="1181100"/>
          <p14:tracePt t="34224" x="5595938" y="1181100"/>
          <p14:tracePt t="34241" x="5329238" y="1181100"/>
          <p14:tracePt t="34258" x="5030788" y="1181100"/>
          <p14:tracePt t="34273" x="4813300" y="1181100"/>
          <p14:tracePt t="34291" x="4730750" y="1181100"/>
          <p14:tracePt t="34307" x="4713288" y="1181100"/>
          <p14:tracePt t="34324" x="4664075" y="1181100"/>
          <p14:tracePt t="34345" x="4646613" y="1181100"/>
          <p14:tracePt t="34357" x="4597400" y="1181100"/>
          <p14:tracePt t="34360" x="4530725" y="1198563"/>
          <p14:tracePt t="34375" x="4346575" y="1281113"/>
          <p14:tracePt t="34391" x="4279900" y="1281113"/>
          <p14:tracePt t="34392" x="4197350" y="1298575"/>
          <p14:tracePt t="34407" x="4079875" y="1347788"/>
          <p14:tracePt t="34424" x="3948113" y="1365250"/>
          <p14:tracePt t="34442" x="3897313" y="1381125"/>
          <p14:tracePt t="34458" x="3863975" y="1414463"/>
          <p14:tracePt t="34528" x="3830638" y="1447800"/>
          <p14:tracePt t="34535" x="3797300" y="1481138"/>
          <p14:tracePt t="34557" x="3730625" y="1547813"/>
          <p14:tracePt t="34575" x="3663950" y="1631950"/>
          <p14:tracePt t="34592" x="3648075" y="1681163"/>
          <p14:tracePt t="34607" x="3630613" y="1698625"/>
          <p14:tracePt t="34624" x="3630613" y="1714500"/>
          <p14:tracePt t="34641" x="3614738" y="1730375"/>
          <p14:tracePt t="34657" x="3614738" y="1781175"/>
          <p14:tracePt t="34673" x="3597275" y="1847850"/>
          <p14:tracePt t="34690" x="3597275" y="1863725"/>
          <p14:tracePt t="34708" x="3597275" y="1881188"/>
          <p14:tracePt t="34725" x="3597275" y="1930400"/>
          <p14:tracePt t="34741" x="3597275" y="1947863"/>
          <p14:tracePt t="34743" x="3597275" y="1997075"/>
          <p14:tracePt t="34758" x="3597275" y="2014538"/>
          <p14:tracePt t="34774" x="3597275" y="2081213"/>
          <p14:tracePt t="34791" x="3597275" y="2130425"/>
          <p14:tracePt t="34809" x="3614738" y="2163763"/>
          <p14:tracePt t="34824" x="3663950" y="2214563"/>
          <p14:tracePt t="34841" x="3697288" y="2230438"/>
          <p14:tracePt t="34857" x="3730625" y="2263775"/>
          <p14:tracePt t="34874" x="3781425" y="2281238"/>
          <p14:tracePt t="34891" x="3797300" y="2312988"/>
          <p14:tracePt t="34908" x="3814763" y="2312988"/>
          <p14:tracePt t="34924" x="3830638" y="2330450"/>
          <p14:tracePt t="34926" x="3848100" y="2330450"/>
          <p14:tracePt t="34940" x="3848100" y="2346325"/>
          <p14:tracePt t="34957" x="3914775" y="2397125"/>
          <p14:tracePt t="34958" x="3930650" y="2397125"/>
          <p14:tracePt t="34974" x="4030663" y="2446338"/>
          <p14:tracePt t="34991" x="4130675" y="2497138"/>
          <p14:tracePt t="35007" x="4264025" y="2513013"/>
          <p14:tracePt t="35023" x="4413250" y="2530475"/>
          <p14:tracePt t="35040" x="4630738" y="2530475"/>
          <p14:tracePt t="35058" x="4813300" y="2530475"/>
          <p14:tracePt t="35075" x="4979988" y="2530475"/>
          <p14:tracePt t="35090" x="5080000" y="2530475"/>
          <p14:tracePt t="35107" x="5129213" y="2530475"/>
          <p14:tracePt t="35125" x="5213350" y="2530475"/>
          <p14:tracePt t="35140" x="5262563" y="2530475"/>
          <p14:tracePt t="35174" x="5346700" y="2530475"/>
          <p14:tracePt t="35192" x="5562600" y="2530475"/>
          <p14:tracePt t="35207" x="5713413" y="2530475"/>
          <p14:tracePt t="35208" x="5829300" y="2530475"/>
          <p14:tracePt t="35225" x="6129338" y="2530475"/>
          <p14:tracePt t="35241" x="6378575" y="2530475"/>
          <p14:tracePt t="35257" x="6529388" y="2530475"/>
          <p14:tracePt t="35273" x="6629400" y="2579688"/>
          <p14:tracePt t="35291" x="6645275" y="2579688"/>
          <p14:tracePt t="35307" x="6678613" y="2579688"/>
          <p14:tracePt t="35325" x="6762750" y="2579688"/>
          <p14:tracePt t="35327" x="6796088" y="2579688"/>
          <p14:tracePt t="35340" x="6862763" y="2579688"/>
          <p14:tracePt t="35357" x="7045325" y="2530475"/>
          <p14:tracePt t="35359" x="7112000" y="2497138"/>
          <p14:tracePt t="35374" x="7212013" y="2463800"/>
          <p14:tracePt t="35391" x="7278688" y="2413000"/>
          <p14:tracePt t="35407" x="7294563" y="2397125"/>
          <p14:tracePt t="35408" x="7312025" y="2379663"/>
          <p14:tracePt t="35447" x="7312025" y="2363788"/>
          <p14:tracePt t="35457" x="7312025" y="2346325"/>
          <p14:tracePt t="35474" x="7312025" y="2312988"/>
          <p14:tracePt t="35490" x="7312025" y="2247900"/>
          <p14:tracePt t="35508" x="7312025" y="2163763"/>
          <p14:tracePt t="35511" x="7312025" y="2114550"/>
          <p14:tracePt t="35524" x="7294563" y="2063750"/>
          <p14:tracePt t="35526" x="7278688" y="2014538"/>
          <p14:tracePt t="35543" x="7278688" y="1981200"/>
          <p14:tracePt t="35560" x="7227888" y="1930400"/>
          <p14:tracePt t="35574" x="7178675" y="1881188"/>
          <p14:tracePt t="35592" x="7127875" y="1814513"/>
          <p14:tracePt t="35607" x="7045325" y="1763713"/>
          <p14:tracePt t="35624" x="6878638" y="1698625"/>
          <p14:tracePt t="35641" x="6696075" y="1614488"/>
          <p14:tracePt t="35657" x="6611938" y="1581150"/>
          <p14:tracePt t="35673" x="6529388" y="1514475"/>
          <p14:tracePt t="35691" x="6478588" y="1465263"/>
          <p14:tracePt t="35707" x="6429375" y="1465263"/>
          <p14:tracePt t="35724" x="6411913" y="1447800"/>
          <p14:tracePt t="35727" x="6378575" y="1447800"/>
          <p14:tracePt t="35740" x="6311900" y="1431925"/>
          <p14:tracePt t="35757" x="6196013" y="1381125"/>
          <p14:tracePt t="35759" x="6111875" y="1365250"/>
          <p14:tracePt t="35774" x="6029325" y="1365250"/>
          <p14:tracePt t="35791" x="5980113" y="1365250"/>
          <p14:tracePt t="35824" x="5962650" y="1365250"/>
          <p14:tracePt t="35863" x="5895975" y="1347788"/>
          <p14:tracePt t="35871" x="5829300" y="1347788"/>
          <p14:tracePt t="35879" x="5729288" y="1331913"/>
          <p14:tracePt t="35890" x="5662613" y="1314450"/>
          <p14:tracePt t="35907" x="5529263" y="1314450"/>
          <p14:tracePt t="35924" x="5280025" y="1314450"/>
          <p14:tracePt t="35942" x="5095875" y="1314450"/>
          <p14:tracePt t="35958" x="5080000" y="1314450"/>
          <p14:tracePt t="35974" x="5064125" y="1314450"/>
          <p14:tracePt t="36023" x="5046663" y="1314450"/>
          <p14:tracePt t="36031" x="5030788" y="1314450"/>
          <p14:tracePt t="36040" x="4997450" y="1314450"/>
          <p14:tracePt t="36057" x="4830763" y="1314450"/>
          <p14:tracePt t="36074" x="4664075" y="1314450"/>
          <p14:tracePt t="36092" x="4579938" y="1314450"/>
          <p14:tracePt t="36108" x="4546600" y="1314450"/>
          <p14:tracePt t="36134" x="4530725" y="1314450"/>
          <p14:tracePt t="36157" x="4464050" y="1314450"/>
          <p14:tracePt t="36175" x="4346575" y="1365250"/>
          <p14:tracePt t="36191" x="4197350" y="1431925"/>
          <p14:tracePt t="36207" x="4146550" y="1465263"/>
          <p14:tracePt t="36208" x="4113213" y="1465263"/>
          <p14:tracePt t="36223" x="3997325" y="1514475"/>
          <p14:tracePt t="36240" x="3914775" y="1547813"/>
          <p14:tracePt t="36257" x="3881438" y="1547813"/>
          <p14:tracePt t="36320" x="3863975" y="1565275"/>
          <p14:tracePt t="36326" x="3848100" y="1565275"/>
          <p14:tracePt t="36340" x="3830638" y="1565275"/>
          <p14:tracePt t="36359" x="3748088" y="1581150"/>
          <p14:tracePt t="36392" x="3730625" y="1581150"/>
          <p14:tracePt t="40087" x="3714750" y="1598613"/>
          <p14:tracePt t="40107" x="3581400" y="2081213"/>
          <p14:tracePt t="40124" x="3281363" y="2597150"/>
          <p14:tracePt t="40126" x="3114675" y="2879725"/>
          <p14:tracePt t="40140" x="2781300" y="3328988"/>
          <p14:tracePt t="40156" x="2032000" y="4127500"/>
          <p14:tracePt t="40173" x="1282700" y="4843463"/>
          <p14:tracePt t="40175" x="782638" y="5243513"/>
          <p14:tracePt t="40190" x="233363" y="561022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9B82E-B97A-FF13-7F43-F95160DC42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E86D29-5C1F-E586-C98A-AD13EB1ABAEB}"/>
              </a:ext>
            </a:extLst>
          </p:cNvPr>
          <p:cNvSpPr>
            <a:spLocks noGrp="1"/>
          </p:cNvSpPr>
          <p:nvPr>
            <p:ph type="title"/>
          </p:nvPr>
        </p:nvSpPr>
        <p:spPr/>
        <p:txBody>
          <a:bodyPr>
            <a:normAutofit/>
          </a:bodyPr>
          <a:lstStyle/>
          <a:p>
            <a:r>
              <a:rPr lang="en-US" dirty="0"/>
              <a:t>Effect of ZVI on DO and pH</a:t>
            </a:r>
          </a:p>
        </p:txBody>
      </p:sp>
      <p:pic>
        <p:nvPicPr>
          <p:cNvPr id="5" name="Picture 4">
            <a:extLst>
              <a:ext uri="{FF2B5EF4-FFF2-40B4-BE49-F238E27FC236}">
                <a16:creationId xmlns:a16="http://schemas.microsoft.com/office/drawing/2014/main" id="{57C6DBDA-E36A-DB0D-8D58-33E311F6E416}"/>
              </a:ext>
            </a:extLst>
          </p:cNvPr>
          <p:cNvPicPr>
            <a:picLocks noChangeAspect="1"/>
          </p:cNvPicPr>
          <p:nvPr/>
        </p:nvPicPr>
        <p:blipFill>
          <a:blip r:embed="rId5"/>
          <a:stretch>
            <a:fillRect/>
          </a:stretch>
        </p:blipFill>
        <p:spPr>
          <a:xfrm>
            <a:off x="634684" y="1285986"/>
            <a:ext cx="7668759" cy="4080996"/>
          </a:xfrm>
          <a:prstGeom prst="rect">
            <a:avLst/>
          </a:prstGeom>
        </p:spPr>
      </p:pic>
      <p:pic>
        <p:nvPicPr>
          <p:cNvPr id="4" name="Video 3">
            <a:hlinkClick r:id="" action="ppaction://media"/>
            <a:extLst>
              <a:ext uri="{FF2B5EF4-FFF2-40B4-BE49-F238E27FC236}">
                <a16:creationId xmlns:a16="http://schemas.microsoft.com/office/drawing/2014/main" id="{23B11246-9729-7802-7F01-09C8866CA44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226314" y="6210360"/>
            <a:ext cx="642366" cy="642366"/>
          </a:xfrm>
          <a:prstGeom prst="ellipse">
            <a:avLst/>
          </a:prstGeom>
        </p:spPr>
      </p:pic>
    </p:spTree>
    <p:extLst>
      <p:ext uri="{BB962C8B-B14F-4D97-AF65-F5344CB8AC3E}">
        <p14:creationId xmlns:p14="http://schemas.microsoft.com/office/powerpoint/2010/main" val="1339050490"/>
      </p:ext>
    </p:extLst>
  </p:cSld>
  <p:clrMapOvr>
    <a:masterClrMapping/>
  </p:clrMapOvr>
  <mc:AlternateContent xmlns:mc="http://schemas.openxmlformats.org/markup-compatibility/2006" xmlns:p14="http://schemas.microsoft.com/office/powerpoint/2010/main">
    <mc:Choice Requires="p14">
      <p:transition spd="slow" p14:dur="2000" advTm="21860"/>
    </mc:Choice>
    <mc:Fallback xmlns="">
      <p:transition spd="slow" advTm="21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3A86A75C-4F4B-4683-9AE1-C65F6400EC91}">
      <p14:laserTraceLst xmlns:p14="http://schemas.microsoft.com/office/powerpoint/2010/main">
        <p14:tracePtLst>
          <p14:tracePt t="3553" x="2165350" y="6442075"/>
          <p14:tracePt t="3568" x="2398713" y="6175375"/>
          <p14:tracePt t="3585" x="2481263" y="5826125"/>
          <p14:tracePt t="3601" x="2581275" y="5559425"/>
          <p14:tracePt t="3618" x="2598738" y="5476875"/>
          <p14:tracePt t="3637" x="2598738" y="5426075"/>
          <p14:tracePt t="3639" x="2598738" y="5410200"/>
          <p14:tracePt t="3672" x="2614613" y="5410200"/>
          <p14:tracePt t="3718" x="2632075" y="5410200"/>
          <p14:tracePt t="3761" x="2647950" y="5392738"/>
          <p14:tracePt t="3769" x="2632075" y="5359400"/>
          <p14:tracePt t="3786" x="2581275" y="5292725"/>
          <p14:tracePt t="3802" x="2581275" y="5259388"/>
          <p14:tracePt t="3818" x="2581275" y="5226050"/>
          <p14:tracePt t="3835" x="2581275" y="5192713"/>
          <p14:tracePt t="3851" x="2581275" y="5143500"/>
          <p14:tracePt t="3868" x="2581275" y="5094288"/>
          <p14:tracePt t="3885" x="2581275" y="5043488"/>
          <p14:tracePt t="3887" x="2581275" y="4976813"/>
          <p14:tracePt t="3902" x="2581275" y="4943475"/>
          <p14:tracePt t="3904" x="2581275" y="4894263"/>
          <p14:tracePt t="3918" x="2581275" y="4860925"/>
          <p14:tracePt t="3920" x="2581275" y="4810125"/>
          <p14:tracePt t="3936" x="2547938" y="4694238"/>
          <p14:tracePt t="3954" x="2514600" y="4610100"/>
          <p14:tracePt t="3969" x="2481263" y="4560888"/>
          <p14:tracePt t="3985" x="2465388" y="4527550"/>
          <p14:tracePt t="4002" x="2465388" y="4511675"/>
          <p14:tracePt t="4018" x="2432050" y="4445000"/>
          <p14:tracePt t="4034" x="2432050" y="4411663"/>
          <p14:tracePt t="4052" x="2432050" y="4327525"/>
          <p14:tracePt t="4069" x="2432050" y="4211638"/>
          <p14:tracePt t="4085" x="2465388" y="4111625"/>
          <p14:tracePt t="4101" x="2498725" y="4078288"/>
          <p14:tracePt t="4119" x="2498725" y="4044950"/>
          <p14:tracePt t="4120" x="2498725" y="4027488"/>
          <p14:tracePt t="4135" x="2498725" y="3995738"/>
          <p14:tracePt t="4137" x="2498725" y="3978275"/>
          <p14:tracePt t="4154" x="2481263" y="3929063"/>
          <p14:tracePt t="4170" x="2465388" y="3929063"/>
          <p14:tracePt t="4297" x="2465388" y="3944938"/>
          <p14:tracePt t="4304" x="2465388" y="3978275"/>
          <p14:tracePt t="4318" x="2465388" y="4044950"/>
          <p14:tracePt t="4320" x="2465388" y="4078288"/>
          <p14:tracePt t="4335" x="2465388" y="4127500"/>
          <p14:tracePt t="4336" x="2432050" y="4160838"/>
          <p14:tracePt t="4352" x="2432050" y="4211638"/>
          <p14:tracePt t="4368" x="2432050" y="4294188"/>
          <p14:tracePt t="4385" x="2432050" y="4344988"/>
          <p14:tracePt t="4401" x="2432050" y="4378325"/>
          <p14:tracePt t="4418" x="2447925" y="4445000"/>
          <p14:tracePt t="4435" x="2514600" y="4511675"/>
          <p14:tracePt t="4452" x="2565400" y="4545013"/>
          <p14:tracePt t="4468" x="2598738" y="4576763"/>
          <p14:tracePt t="4485" x="2614613" y="4576763"/>
          <p14:tracePt t="4502" x="2632075" y="4576763"/>
          <p14:tracePt t="4552" x="2647950" y="4594225"/>
          <p14:tracePt t="4570" x="2665413" y="4627563"/>
          <p14:tracePt t="4586" x="2681288" y="4643438"/>
          <p14:tracePt t="4602" x="2732088" y="4643438"/>
          <p14:tracePt t="4618" x="2814638" y="4676775"/>
          <p14:tracePt t="4636" x="3014663" y="4743450"/>
          <p14:tracePt t="4652" x="3148013" y="4760913"/>
          <p14:tracePt t="4669" x="3230563" y="4776788"/>
          <p14:tracePt t="4704" x="3263900" y="4776788"/>
          <p14:tracePt t="4718" x="3330575" y="4776788"/>
          <p14:tracePt t="4719" x="3381375" y="4776788"/>
          <p14:tracePt t="4734" x="3414713" y="4776788"/>
          <p14:tracePt t="4752" x="3597275" y="4843463"/>
          <p14:tracePt t="4767" x="3730625" y="4860925"/>
          <p14:tracePt t="4785" x="4197350" y="4943475"/>
          <p14:tracePt t="4802" x="4413250" y="4994275"/>
          <p14:tracePt t="4819" x="4497388" y="5010150"/>
          <p14:tracePt t="4835" x="4546600" y="5010150"/>
          <p14:tracePt t="4854" x="4646613" y="5010150"/>
          <p14:tracePt t="4856" x="4713288" y="5010150"/>
          <p14:tracePt t="4868" x="4779963" y="5010150"/>
          <p14:tracePt t="4885" x="4913313" y="5010150"/>
          <p14:tracePt t="4902" x="5013325" y="5010150"/>
          <p14:tracePt t="4919" x="5080000" y="5010150"/>
          <p14:tracePt t="4920" x="5146675" y="4994275"/>
          <p14:tracePt t="4936" x="5180013" y="4976813"/>
          <p14:tracePt t="4953" x="5246688" y="4943475"/>
          <p14:tracePt t="4969" x="5395913" y="4910138"/>
          <p14:tracePt t="4987" x="5513388" y="4860925"/>
          <p14:tracePt t="5001" x="5595938" y="4827588"/>
          <p14:tracePt t="5018" x="5662613" y="4810125"/>
          <p14:tracePt t="5035" x="5813425" y="4776788"/>
          <p14:tracePt t="5051" x="5980113" y="4743450"/>
          <p14:tracePt t="5068" x="6096000" y="4676775"/>
          <p14:tracePt t="5085" x="6111875" y="4676775"/>
          <p14:tracePt t="5102" x="6162675" y="4643438"/>
          <p14:tracePt t="5119" x="6196013" y="4610100"/>
          <p14:tracePt t="5134" x="6229350" y="4576763"/>
          <p14:tracePt t="5135" x="6245225" y="4576763"/>
          <p14:tracePt t="5153" x="6278563" y="4511675"/>
          <p14:tracePt t="5169" x="6296025" y="4478338"/>
          <p14:tracePt t="5184" x="6311900" y="4445000"/>
          <p14:tracePt t="5202" x="6329363" y="4378325"/>
          <p14:tracePt t="5218" x="6345238" y="4311650"/>
          <p14:tracePt t="5235" x="6345238" y="4244975"/>
          <p14:tracePt t="5253" x="6345238" y="4178300"/>
          <p14:tracePt t="5269" x="6345238" y="4060825"/>
          <p14:tracePt t="5285" x="6345238" y="3978275"/>
          <p14:tracePt t="5302" x="6345238" y="3911600"/>
          <p14:tracePt t="5304" x="6345238" y="3862388"/>
          <p14:tracePt t="5318" x="6345238" y="3844925"/>
          <p14:tracePt t="5319" x="6345238" y="3811588"/>
          <p14:tracePt t="5335" x="6278563" y="3744913"/>
          <p14:tracePt t="5354" x="6162675" y="3678238"/>
          <p14:tracePt t="5368" x="6111875" y="3644900"/>
          <p14:tracePt t="5369" x="6029325" y="3611563"/>
          <p14:tracePt t="5385" x="5962650" y="3595688"/>
          <p14:tracePt t="5403" x="5895975" y="3578225"/>
          <p14:tracePt t="5418" x="5846763" y="3578225"/>
          <p14:tracePt t="5436" x="5729288" y="3578225"/>
          <p14:tracePt t="5452" x="5629275" y="3578225"/>
          <p14:tracePt t="5468" x="5462588" y="3578225"/>
          <p14:tracePt t="5485" x="5313363" y="3578225"/>
          <p14:tracePt t="5501" x="5162550" y="3578225"/>
          <p14:tracePt t="5518" x="4997450" y="3578225"/>
          <p14:tracePt t="5519" x="4946650" y="3578225"/>
          <p14:tracePt t="5534" x="4879975" y="3578225"/>
          <p14:tracePt t="5553" x="4813300" y="3578225"/>
          <p14:tracePt t="5568" x="4779963" y="3578225"/>
          <p14:tracePt t="5569" x="4713288" y="3578225"/>
          <p14:tracePt t="5585" x="4530725" y="3578225"/>
          <p14:tracePt t="5601" x="4297363" y="3578225"/>
          <p14:tracePt t="5618" x="4164013" y="3578225"/>
          <p14:tracePt t="5635" x="4014788" y="3578225"/>
          <p14:tracePt t="5652" x="3914775" y="3578225"/>
          <p14:tracePt t="5668" x="3830638" y="3578225"/>
          <p14:tracePt t="5685" x="3763963" y="3578225"/>
          <p14:tracePt t="5688" x="3714750" y="3578225"/>
          <p14:tracePt t="5702" x="3663950" y="3578225"/>
          <p14:tracePt t="5704" x="3563938" y="3578225"/>
          <p14:tracePt t="5718" x="3481388" y="3578225"/>
          <p14:tracePt t="5720" x="3414713" y="3578225"/>
          <p14:tracePt t="5736" x="3230563" y="3578225"/>
          <p14:tracePt t="5754" x="3014663" y="3578225"/>
          <p14:tracePt t="5769" x="2832100" y="3578225"/>
          <p14:tracePt t="5785" x="2581275" y="3578225"/>
          <p14:tracePt t="5802" x="2347913" y="3578225"/>
          <p14:tracePt t="5818" x="2147888" y="3578225"/>
          <p14:tracePt t="5835" x="2081213" y="3578225"/>
          <p14:tracePt t="5851" x="2032000" y="3578225"/>
          <p14:tracePt t="5920" x="2016125" y="3595688"/>
          <p14:tracePt t="5935" x="2016125" y="3644900"/>
          <p14:tracePt t="5952" x="2016125" y="3678238"/>
          <p14:tracePt t="5968" x="1965325" y="3762375"/>
          <p14:tracePt t="5985" x="1931988" y="3811588"/>
          <p14:tracePt t="6001" x="1916113" y="3829050"/>
          <p14:tracePt t="6019" x="1916113" y="3862388"/>
          <p14:tracePt t="6035" x="1898650" y="3895725"/>
          <p14:tracePt t="6052" x="1898650" y="3929063"/>
          <p14:tracePt t="6069" x="1882775" y="3962400"/>
          <p14:tracePt t="6086" x="1882775" y="3978275"/>
          <p14:tracePt t="6087" x="1882775" y="3995738"/>
          <p14:tracePt t="6102" x="1865313" y="4011613"/>
          <p14:tracePt t="6119" x="1865313" y="4044950"/>
          <p14:tracePt t="6136" x="1865313" y="4144963"/>
          <p14:tracePt t="6153" x="1865313" y="4211638"/>
          <p14:tracePt t="6169" x="1865313" y="4294188"/>
          <p14:tracePt t="6186" x="1865313" y="4378325"/>
          <p14:tracePt t="6201" x="1865313" y="4411663"/>
          <p14:tracePt t="6219" x="1865313" y="4460875"/>
          <p14:tracePt t="6235" x="1882775" y="4478338"/>
          <p14:tracePt t="6252" x="1882775" y="4511675"/>
          <p14:tracePt t="6268" x="1916113" y="4527550"/>
          <p14:tracePt t="6284" x="1931988" y="4560888"/>
          <p14:tracePt t="6301" x="1949450" y="4560888"/>
          <p14:tracePt t="6318" x="2016125" y="4594225"/>
          <p14:tracePt t="6320" x="2047875" y="4610100"/>
          <p14:tracePt t="6335" x="2147888" y="4627563"/>
          <p14:tracePt t="6353" x="2247900" y="4643438"/>
          <p14:tracePt t="6369" x="2347913" y="4676775"/>
          <p14:tracePt t="6384" x="2514600" y="4694238"/>
          <p14:tracePt t="6401" x="2632075" y="4710113"/>
          <p14:tracePt t="6418" x="2747963" y="4710113"/>
          <p14:tracePt t="6434" x="2898775" y="4727575"/>
          <p14:tracePt t="6451" x="3130550" y="4760913"/>
          <p14:tracePt t="6469" x="3314700" y="4776788"/>
          <p14:tracePt t="6485" x="3430588" y="4810125"/>
          <p14:tracePt t="6502" x="3530600" y="4810125"/>
          <p14:tracePt t="6504" x="3563938" y="4810125"/>
          <p14:tracePt t="6519" x="3614738" y="4810125"/>
          <p14:tracePt t="6536" x="3714750" y="4810125"/>
          <p14:tracePt t="6552" x="3797300" y="4810125"/>
          <p14:tracePt t="6554" x="3897313" y="4810125"/>
          <p14:tracePt t="6568" x="4113213" y="4810125"/>
          <p14:tracePt t="6585" x="4413250" y="4810125"/>
          <p14:tracePt t="6602" x="4664075" y="4810125"/>
          <p14:tracePt t="6618" x="4813300" y="4810125"/>
          <p14:tracePt t="6636" x="4913313" y="4810125"/>
          <p14:tracePt t="6652" x="5030788" y="4810125"/>
          <p14:tracePt t="6668" x="5046663" y="4810125"/>
          <p14:tracePt t="6685" x="5064125" y="4810125"/>
          <p14:tracePt t="6688" x="5080000" y="4810125"/>
          <p14:tracePt t="6701" x="5113338" y="4810125"/>
          <p14:tracePt t="6718" x="5180013" y="4776788"/>
          <p14:tracePt t="6735" x="5395913" y="4727575"/>
          <p14:tracePt t="6752" x="5546725" y="4727575"/>
          <p14:tracePt t="6768" x="5746750" y="4676775"/>
          <p14:tracePt t="6785" x="5929313" y="4643438"/>
          <p14:tracePt t="6801" x="6096000" y="4627563"/>
          <p14:tracePt t="6819" x="6262688" y="4594225"/>
          <p14:tracePt t="6835" x="6362700" y="4560888"/>
          <p14:tracePt t="6857" x="6396038" y="4545013"/>
          <p14:tracePt t="6869" x="6429375" y="4494213"/>
          <p14:tracePt t="6885" x="6445250" y="4460875"/>
          <p14:tracePt t="6901" x="6462713" y="4394200"/>
          <p14:tracePt t="6920" x="6511925" y="4244975"/>
          <p14:tracePt t="6936" x="6511925" y="4178300"/>
          <p14:tracePt t="6953" x="6511925" y="4060825"/>
          <p14:tracePt t="6969" x="6478588" y="3995738"/>
          <p14:tracePt t="6986" x="6378575" y="3929063"/>
          <p14:tracePt t="7002" x="6296025" y="3878263"/>
          <p14:tracePt t="7018" x="6229350" y="3844925"/>
          <p14:tracePt t="7035" x="6145213" y="3811588"/>
          <p14:tracePt t="7052" x="6029325" y="3795713"/>
          <p14:tracePt t="7069" x="5895975" y="3778250"/>
          <p14:tracePt t="7085" x="5695950" y="3762375"/>
          <p14:tracePt t="7101" x="5446713" y="3762375"/>
          <p14:tracePt t="7119" x="5180013" y="3762375"/>
          <p14:tracePt t="7121" x="5080000" y="3762375"/>
          <p14:tracePt t="7136" x="4979988" y="3762375"/>
          <p14:tracePt t="7153" x="4930775" y="3762375"/>
          <p14:tracePt t="7169" x="4913313" y="3762375"/>
          <p14:tracePt t="7171" x="4897438" y="3762375"/>
          <p14:tracePt t="7185" x="4830763" y="3762375"/>
          <p14:tracePt t="7201" x="4679950" y="3811588"/>
          <p14:tracePt t="7219" x="4513263" y="3844925"/>
          <p14:tracePt t="7234" x="4313238" y="3911600"/>
          <p14:tracePt t="7253" x="4048125" y="3929063"/>
          <p14:tracePt t="7269" x="3714750" y="3929063"/>
          <p14:tracePt t="7285" x="3297238" y="3929063"/>
          <p14:tracePt t="7301" x="2965450" y="3929063"/>
          <p14:tracePt t="7304" x="2832100" y="3929063"/>
          <p14:tracePt t="7320" x="2647950" y="3929063"/>
          <p14:tracePt t="7335" x="2514600" y="3929063"/>
          <p14:tracePt t="7354" x="2414588" y="3929063"/>
          <p14:tracePt t="7368" x="2398713" y="3929063"/>
          <p14:tracePt t="7370" x="2365375" y="3929063"/>
          <p14:tracePt t="14233" x="2398713" y="3895725"/>
          <p14:tracePt t="14251" x="2614613" y="3744913"/>
          <p14:tracePt t="14268" x="2898775" y="3629025"/>
          <p14:tracePt t="14284" x="3230563" y="3478213"/>
          <p14:tracePt t="14302" x="3414713" y="3346450"/>
          <p14:tracePt t="14319" x="3630613" y="3128963"/>
          <p14:tracePt t="14321" x="3697288" y="3062288"/>
          <p14:tracePt t="14334" x="3781425" y="2913063"/>
          <p14:tracePt t="14336" x="3848100" y="2813050"/>
          <p14:tracePt t="14351" x="3863975" y="2746375"/>
          <p14:tracePt t="14352" x="3930650" y="2646363"/>
          <p14:tracePt t="14368" x="3997325" y="2513013"/>
          <p14:tracePt t="14384" x="4030663" y="2446338"/>
          <p14:tracePt t="14401" x="4030663" y="2363788"/>
          <p14:tracePt t="14418" x="4030663" y="2297113"/>
          <p14:tracePt t="14452" x="4030663" y="2263775"/>
          <p14:tracePt t="14473" x="4030663" y="2247900"/>
          <p14:tracePt t="14502" x="4030663" y="2181225"/>
          <p14:tracePt t="14518" x="4048125" y="2097088"/>
          <p14:tracePt t="14522" x="4064000" y="2014538"/>
          <p14:tracePt t="14534" x="4064000" y="1981200"/>
          <p14:tracePt t="14555" x="4064000" y="1881188"/>
          <p14:tracePt t="14568" x="4064000" y="1863725"/>
          <p14:tracePt t="14571" x="4064000" y="1830388"/>
          <p14:tracePt t="14585" x="4030663" y="1797050"/>
          <p14:tracePt t="14601" x="3963988" y="1747838"/>
          <p14:tracePt t="14621" x="3897313" y="1714500"/>
          <p14:tracePt t="14634" x="3830638" y="1714500"/>
          <p14:tracePt t="14651" x="3663950" y="1681163"/>
          <p14:tracePt t="14668" x="3497263" y="1647825"/>
          <p14:tracePt t="14684" x="3448050" y="1631950"/>
          <p14:tracePt t="14701" x="3414713" y="1631950"/>
          <p14:tracePt t="14734" x="3397250" y="1631950"/>
          <p14:tracePt t="14751" x="3263900" y="1631950"/>
          <p14:tracePt t="14768" x="3130550" y="1665288"/>
          <p14:tracePt t="14785" x="3081338" y="1730375"/>
          <p14:tracePt t="14802" x="3032125" y="1763713"/>
          <p14:tracePt t="14817" x="2947988" y="1847850"/>
          <p14:tracePt t="14835" x="2898775" y="1930400"/>
          <p14:tracePt t="14852" x="2847975" y="2014538"/>
          <p14:tracePt t="14870" x="2798763" y="2097088"/>
          <p14:tracePt t="14871" x="2781300" y="2130425"/>
          <p14:tracePt t="14884" x="2765425" y="2181225"/>
          <p14:tracePt t="14902" x="2732088" y="2247900"/>
          <p14:tracePt t="14903" x="2732088" y="2263775"/>
          <p14:tracePt t="14917" x="2714625" y="2312988"/>
          <p14:tracePt t="14938" x="2665413" y="2397125"/>
          <p14:tracePt t="14954" x="2632075" y="2479675"/>
          <p14:tracePt t="14968" x="2632075" y="2546350"/>
          <p14:tracePt t="14985" x="2598738" y="2563813"/>
          <p14:tracePt t="15001" x="2598738" y="2613025"/>
          <p14:tracePt t="15019" x="2581275" y="2646363"/>
          <p14:tracePt t="15080" x="2581275" y="2663825"/>
          <p14:tracePt t="15101" x="2581275" y="2697163"/>
          <p14:tracePt t="15117" x="2581275" y="2713038"/>
          <p14:tracePt t="15135" x="2581275" y="2746375"/>
          <p14:tracePt t="15151" x="2581275" y="2763838"/>
          <p14:tracePt t="15168" x="2581275" y="2779713"/>
          <p14:tracePt t="15192" x="2581275" y="2813050"/>
          <p14:tracePt t="15201" x="2581275" y="2846388"/>
          <p14:tracePt t="15218" x="2581275" y="2895600"/>
          <p14:tracePt t="15235" x="2598738" y="2946400"/>
          <p14:tracePt t="15252" x="2632075" y="2995613"/>
          <p14:tracePt t="15274" x="2714625" y="3062288"/>
          <p14:tracePt t="15301" x="2732088" y="3095625"/>
          <p14:tracePt t="15360" x="2765425" y="3095625"/>
          <p14:tracePt t="15369" x="2832100" y="3095625"/>
          <p14:tracePt t="15375" x="2914650" y="3095625"/>
          <p14:tracePt t="15384" x="3048000" y="3095625"/>
          <p14:tracePt t="15401" x="3330575" y="3146425"/>
          <p14:tracePt t="15418" x="3530600" y="3146425"/>
          <p14:tracePt t="15435" x="3748088" y="3146425"/>
          <p14:tracePt t="15451" x="3997325" y="3146425"/>
          <p14:tracePt t="15469" x="4179888" y="3146425"/>
          <p14:tracePt t="15484" x="4330700" y="3146425"/>
          <p14:tracePt t="15502" x="4446588" y="3146425"/>
          <p14:tracePt t="15518" x="4579938" y="3146425"/>
          <p14:tracePt t="15519" x="4730750" y="3146425"/>
          <p14:tracePt t="15534" x="4813300" y="3146425"/>
          <p14:tracePt t="15535" x="4979988" y="3146425"/>
          <p14:tracePt t="15551" x="5313363" y="3095625"/>
          <p14:tracePt t="15567" x="5462588" y="3095625"/>
          <p14:tracePt t="15584" x="5962650" y="3028950"/>
          <p14:tracePt t="15602" x="6080125" y="3013075"/>
          <p14:tracePt t="15617" x="6111875" y="3013075"/>
          <p14:tracePt t="15696" x="6129338" y="2995613"/>
          <p14:tracePt t="15703" x="6162675" y="2946400"/>
          <p14:tracePt t="15718" x="6162675" y="2928938"/>
          <p14:tracePt t="15720" x="6229350" y="2879725"/>
          <p14:tracePt t="15736" x="6296025" y="2763838"/>
          <p14:tracePt t="15753" x="6329363" y="2713038"/>
          <p14:tracePt t="15769" x="6362700" y="2663825"/>
          <p14:tracePt t="15801" x="6362700" y="2579688"/>
          <p14:tracePt t="15818" x="6345238" y="2463800"/>
          <p14:tracePt t="15834" x="6196013" y="2363788"/>
          <p14:tracePt t="15852" x="6111875" y="2297113"/>
          <p14:tracePt t="15868" x="6046788" y="2263775"/>
          <p14:tracePt t="15884" x="5962650" y="2197100"/>
          <p14:tracePt t="15901" x="5913438" y="2163763"/>
          <p14:tracePt t="15904" x="5880100" y="2130425"/>
          <p14:tracePt t="15934" x="5829300" y="2063750"/>
          <p14:tracePt t="15952" x="5746750" y="1997075"/>
          <p14:tracePt t="15968" x="5695950" y="1981200"/>
          <p14:tracePt t="15984" x="5546725" y="1914525"/>
          <p14:tracePt t="16001" x="5429250" y="1863725"/>
          <p14:tracePt t="16018" x="5313363" y="1830388"/>
          <p14:tracePt t="16035" x="5162550" y="1797050"/>
          <p14:tracePt t="16051" x="4979988" y="1781175"/>
          <p14:tracePt t="16072" x="4813300" y="1763713"/>
          <p14:tracePt t="16075" x="4746625" y="1747838"/>
          <p14:tracePt t="16085" x="4713288" y="1747838"/>
          <p14:tracePt t="16102" x="4630738" y="1747838"/>
          <p14:tracePt t="16104" x="4613275" y="1747838"/>
          <p14:tracePt t="16118" x="4597400" y="1747838"/>
          <p14:tracePt t="16120" x="4564063" y="1747838"/>
          <p14:tracePt t="16135" x="4513263" y="1747838"/>
          <p14:tracePt t="16137" x="4497388" y="1747838"/>
          <p14:tracePt t="16152" x="4330700" y="1747838"/>
          <p14:tracePt t="16169" x="4197350" y="1747838"/>
          <p14:tracePt t="16185" x="4113213" y="1763713"/>
          <p14:tracePt t="16201" x="4079875" y="1763713"/>
          <p14:tracePt t="16217" x="4030663" y="1763713"/>
          <p14:tracePt t="16235" x="3930650" y="1830388"/>
          <p14:tracePt t="16251" x="3781425" y="1847850"/>
          <p14:tracePt t="16268" x="3681413" y="1863725"/>
          <p14:tracePt t="16284" x="3514725" y="1897063"/>
          <p14:tracePt t="16301" x="3414713" y="1914525"/>
          <p14:tracePt t="16318" x="3330575" y="1930400"/>
          <p14:tracePt t="16320" x="3314700" y="1930400"/>
          <p14:tracePt t="16334" x="3281363" y="1930400"/>
          <p14:tracePt t="16336" x="3263900" y="1930400"/>
          <p14:tracePt t="16351" x="3230563" y="1930400"/>
          <p14:tracePt t="16368" x="3214688" y="1947863"/>
          <p14:tracePt t="16407" x="3181350" y="1981200"/>
          <p14:tracePt t="16417" x="3130550" y="2014538"/>
          <p14:tracePt t="16434" x="3063875" y="2047875"/>
          <p14:tracePt t="16452" x="2947988" y="2097088"/>
          <p14:tracePt t="16469" x="2881313" y="2147888"/>
          <p14:tracePt t="16472" x="2832100" y="2147888"/>
          <p14:tracePt t="16484" x="2814638" y="2163763"/>
          <p14:tracePt t="16720" x="2781300" y="2197100"/>
          <p14:tracePt t="16728" x="2714625" y="2263775"/>
          <p14:tracePt t="16736" x="2598738" y="2430463"/>
          <p14:tracePt t="16751" x="2314575" y="2646363"/>
          <p14:tracePt t="16769" x="1749425" y="2797175"/>
          <p14:tracePt t="16784" x="1149350" y="2862263"/>
          <p14:tracePt t="16801" x="933450" y="2862263"/>
          <p14:tracePt t="16835" x="915988" y="2862263"/>
          <p14:tracePt t="16851" x="915988" y="2846388"/>
          <p14:tracePt t="16868" x="915988" y="2779713"/>
          <p14:tracePt t="16884" x="949325" y="2763838"/>
          <p14:tracePt t="17752" x="915988" y="2763838"/>
          <p14:tracePt t="17768" x="849313" y="2763838"/>
          <p14:tracePt t="17769" x="800100" y="2763838"/>
          <p14:tracePt t="17787" x="666750" y="2763838"/>
          <p14:tracePt t="17801" x="549275" y="2779713"/>
          <p14:tracePt t="17818" x="433388" y="2779713"/>
          <p14:tracePt t="17835" x="400050" y="2797175"/>
          <p14:tracePt t="17851" x="349250" y="2797175"/>
          <p14:tracePt t="18073" x="300038" y="2813050"/>
          <p14:tracePt t="18080" x="133350" y="287972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8B9E1-A47A-5A98-70A4-6E0BCEF99B42}"/>
              </a:ext>
            </a:extLst>
          </p:cNvPr>
          <p:cNvSpPr>
            <a:spLocks noGrp="1"/>
          </p:cNvSpPr>
          <p:nvPr>
            <p:ph type="title"/>
          </p:nvPr>
        </p:nvSpPr>
        <p:spPr/>
        <p:txBody>
          <a:bodyPr/>
          <a:lstStyle/>
          <a:p>
            <a:r>
              <a:rPr lang="en-US" dirty="0"/>
              <a:t>Lake Projects </a:t>
            </a:r>
          </a:p>
        </p:txBody>
      </p:sp>
      <p:sp>
        <p:nvSpPr>
          <p:cNvPr id="3" name="Content Placeholder 2">
            <a:extLst>
              <a:ext uri="{FF2B5EF4-FFF2-40B4-BE49-F238E27FC236}">
                <a16:creationId xmlns:a16="http://schemas.microsoft.com/office/drawing/2014/main" id="{7D2A52B1-3B96-2489-E3C6-C820D6A6BCCD}"/>
              </a:ext>
            </a:extLst>
          </p:cNvPr>
          <p:cNvSpPr>
            <a:spLocks noGrp="1"/>
          </p:cNvSpPr>
          <p:nvPr>
            <p:ph idx="1"/>
          </p:nvPr>
        </p:nvSpPr>
        <p:spPr/>
        <p:txBody>
          <a:bodyPr>
            <a:normAutofit/>
          </a:bodyPr>
          <a:lstStyle/>
          <a:p>
            <a:r>
              <a:rPr lang="en-US" sz="2200" dirty="0"/>
              <a:t>Spanaway </a:t>
            </a:r>
            <a:r>
              <a:rPr lang="en-US" sz="2200" dirty="0" err="1"/>
              <a:t>Wa</a:t>
            </a:r>
            <a:endParaRPr lang="en-US" sz="2200" dirty="0"/>
          </a:p>
          <a:p>
            <a:r>
              <a:rPr lang="en-US" sz="2200" dirty="0"/>
              <a:t>Clarity WI</a:t>
            </a:r>
          </a:p>
          <a:p>
            <a:r>
              <a:rPr lang="en-US" sz="2200" dirty="0" err="1"/>
              <a:t>Saulk</a:t>
            </a:r>
            <a:r>
              <a:rPr lang="en-US" sz="2200" dirty="0"/>
              <a:t> MN</a:t>
            </a:r>
          </a:p>
          <a:p>
            <a:r>
              <a:rPr lang="en-US" sz="2200" dirty="0"/>
              <a:t>Don Russell</a:t>
            </a:r>
          </a:p>
          <a:p>
            <a:pPr lvl="1"/>
            <a:r>
              <a:rPr lang="en-US" sz="2200" dirty="0"/>
              <a:t>Twin Lakes</a:t>
            </a:r>
          </a:p>
          <a:p>
            <a:pPr lvl="1"/>
            <a:r>
              <a:rPr lang="en-US" sz="2200" dirty="0"/>
              <a:t>Joes Creek</a:t>
            </a:r>
          </a:p>
          <a:p>
            <a:pPr lvl="1"/>
            <a:r>
              <a:rPr lang="en-US" sz="2200" dirty="0"/>
              <a:t>Lake Lorene</a:t>
            </a:r>
          </a:p>
          <a:p>
            <a:r>
              <a:rPr lang="en-US" sz="2200" dirty="0"/>
              <a:t>McLeese BC</a:t>
            </a:r>
          </a:p>
          <a:p>
            <a:r>
              <a:rPr lang="en-US" sz="2200" dirty="0" err="1"/>
              <a:t>Steila</a:t>
            </a:r>
            <a:endParaRPr lang="en-US" sz="2200" dirty="0"/>
          </a:p>
          <a:p>
            <a:endParaRPr lang="en-US" dirty="0"/>
          </a:p>
          <a:p>
            <a:pPr lvl="1"/>
            <a:endParaRPr lang="en-US" dirty="0"/>
          </a:p>
        </p:txBody>
      </p:sp>
      <p:pic>
        <p:nvPicPr>
          <p:cNvPr id="5" name="Video 4">
            <a:hlinkClick r:id="" action="ppaction://media"/>
            <a:extLst>
              <a:ext uri="{FF2B5EF4-FFF2-40B4-BE49-F238E27FC236}">
                <a16:creationId xmlns:a16="http://schemas.microsoft.com/office/drawing/2014/main" id="{F906DE2A-36E5-493D-7A63-A579C453678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296356" y="6117770"/>
            <a:ext cx="683514" cy="683514"/>
          </a:xfrm>
          <a:prstGeom prst="ellipse">
            <a:avLst/>
          </a:prstGeom>
        </p:spPr>
      </p:pic>
    </p:spTree>
    <p:extLst>
      <p:ext uri="{BB962C8B-B14F-4D97-AF65-F5344CB8AC3E}">
        <p14:creationId xmlns:p14="http://schemas.microsoft.com/office/powerpoint/2010/main" val="3802558233"/>
      </p:ext>
    </p:extLst>
  </p:cSld>
  <p:clrMapOvr>
    <a:masterClrMapping/>
  </p:clrMapOvr>
  <mc:AlternateContent xmlns:mc="http://schemas.openxmlformats.org/markup-compatibility/2006" xmlns:p14="http://schemas.microsoft.com/office/powerpoint/2010/main">
    <mc:Choice Requires="p14">
      <p:transition spd="slow" p14:dur="2000" advTm="18821"/>
    </mc:Choice>
    <mc:Fallback xmlns="">
      <p:transition spd="slow" advTm="18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CD9C7-8B32-90A3-2759-F6BF6E340C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FED1CD-36B2-F050-9BAE-E52A010291B7}"/>
              </a:ext>
            </a:extLst>
          </p:cNvPr>
          <p:cNvSpPr>
            <a:spLocks noGrp="1"/>
          </p:cNvSpPr>
          <p:nvPr>
            <p:ph type="title"/>
          </p:nvPr>
        </p:nvSpPr>
        <p:spPr/>
        <p:txBody>
          <a:bodyPr>
            <a:normAutofit/>
          </a:bodyPr>
          <a:lstStyle/>
          <a:p>
            <a:r>
              <a:rPr lang="en-US" dirty="0"/>
              <a:t>ZVI Phosphate Treatment</a:t>
            </a:r>
          </a:p>
        </p:txBody>
      </p:sp>
      <p:pic>
        <p:nvPicPr>
          <p:cNvPr id="5" name="Picture 4">
            <a:extLst>
              <a:ext uri="{FF2B5EF4-FFF2-40B4-BE49-F238E27FC236}">
                <a16:creationId xmlns:a16="http://schemas.microsoft.com/office/drawing/2014/main" id="{AABA07CB-3857-D3BC-ED48-DB4B30BCC4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3" y="965538"/>
            <a:ext cx="8230749" cy="5249008"/>
          </a:xfrm>
          <a:prstGeom prst="rect">
            <a:avLst/>
          </a:prstGeom>
        </p:spPr>
      </p:pic>
      <p:cxnSp>
        <p:nvCxnSpPr>
          <p:cNvPr id="8" name="Straight Arrow Connector 7">
            <a:extLst>
              <a:ext uri="{FF2B5EF4-FFF2-40B4-BE49-F238E27FC236}">
                <a16:creationId xmlns:a16="http://schemas.microsoft.com/office/drawing/2014/main" id="{4E3D22F7-ABF2-03DE-BBEC-0F446ED03B83}"/>
              </a:ext>
            </a:extLst>
          </p:cNvPr>
          <p:cNvCxnSpPr/>
          <p:nvPr/>
        </p:nvCxnSpPr>
        <p:spPr>
          <a:xfrm>
            <a:off x="4986068" y="2432649"/>
            <a:ext cx="0" cy="6642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636C57B9-82EF-88A4-CE08-54BDB5057CE4}"/>
              </a:ext>
            </a:extLst>
          </p:cNvPr>
          <p:cNvCxnSpPr/>
          <p:nvPr/>
        </p:nvCxnSpPr>
        <p:spPr>
          <a:xfrm>
            <a:off x="5198103" y="2432649"/>
            <a:ext cx="0" cy="6642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 name="Straight Arrow Connector 9">
            <a:extLst>
              <a:ext uri="{FF2B5EF4-FFF2-40B4-BE49-F238E27FC236}">
                <a16:creationId xmlns:a16="http://schemas.microsoft.com/office/drawing/2014/main" id="{D3F868A8-B627-52E4-C0C7-A11CE8F66CD3}"/>
              </a:ext>
            </a:extLst>
          </p:cNvPr>
          <p:cNvCxnSpPr/>
          <p:nvPr/>
        </p:nvCxnSpPr>
        <p:spPr>
          <a:xfrm>
            <a:off x="5365411" y="2432649"/>
            <a:ext cx="0" cy="6642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 name="Oval 10">
            <a:extLst>
              <a:ext uri="{FF2B5EF4-FFF2-40B4-BE49-F238E27FC236}">
                <a16:creationId xmlns:a16="http://schemas.microsoft.com/office/drawing/2014/main" id="{A1BB4F30-A9FA-9489-FE47-0B18138EF9AE}"/>
              </a:ext>
            </a:extLst>
          </p:cNvPr>
          <p:cNvSpPr/>
          <p:nvPr/>
        </p:nvSpPr>
        <p:spPr>
          <a:xfrm>
            <a:off x="1615109" y="2529508"/>
            <a:ext cx="705674" cy="82045"/>
          </a:xfrm>
          <a:prstGeom prst="ellipse">
            <a:avLst/>
          </a:prstGeom>
          <a:solidFill>
            <a:srgbClr val="FF0000">
              <a:alpha val="35000"/>
            </a:srgbClr>
          </a:solidFill>
          <a:ln>
            <a:noFill/>
          </a:ln>
          <a:effectLst>
            <a:outerShdw blurRad="215900" dist="38100" dir="8100000" algn="tr" rotWithShape="0">
              <a:schemeClr val="tx1">
                <a:lumMod val="75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6135438-B9A0-5027-5B7E-B25523431AD2}"/>
              </a:ext>
            </a:extLst>
          </p:cNvPr>
          <p:cNvSpPr/>
          <p:nvPr/>
        </p:nvSpPr>
        <p:spPr>
          <a:xfrm>
            <a:off x="4427883" y="5039139"/>
            <a:ext cx="1714497" cy="119270"/>
          </a:xfrm>
          <a:prstGeom prst="ellipse">
            <a:avLst/>
          </a:prstGeom>
          <a:solidFill>
            <a:srgbClr val="92D050">
              <a:alpha val="35000"/>
            </a:srgbClr>
          </a:solidFill>
          <a:ln>
            <a:noFill/>
          </a:ln>
          <a:effectLst>
            <a:outerShdw blurRad="215900" dist="38100" dir="8100000" algn="tr" rotWithShape="0">
              <a:schemeClr val="tx1">
                <a:lumMod val="75000"/>
                <a:alpha val="7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778DE4C-FC9E-131A-8AFC-CF567CAA7F95}"/>
              </a:ext>
            </a:extLst>
          </p:cNvPr>
          <p:cNvSpPr txBox="1"/>
          <p:nvPr/>
        </p:nvSpPr>
        <p:spPr>
          <a:xfrm>
            <a:off x="4926432" y="2001762"/>
            <a:ext cx="1519093" cy="430887"/>
          </a:xfrm>
          <a:prstGeom prst="rect">
            <a:avLst/>
          </a:prstGeom>
          <a:noFill/>
        </p:spPr>
        <p:txBody>
          <a:bodyPr wrap="square" rtlCol="0">
            <a:spAutoFit/>
          </a:bodyPr>
          <a:lstStyle/>
          <a:p>
            <a:r>
              <a:rPr lang="en-US" sz="1100" b="1" dirty="0"/>
              <a:t>Surface Through Water Column</a:t>
            </a:r>
          </a:p>
        </p:txBody>
      </p:sp>
      <p:sp>
        <p:nvSpPr>
          <p:cNvPr id="14" name="TextBox 13">
            <a:extLst>
              <a:ext uri="{FF2B5EF4-FFF2-40B4-BE49-F238E27FC236}">
                <a16:creationId xmlns:a16="http://schemas.microsoft.com/office/drawing/2014/main" id="{70D812E9-5AF0-9079-5A81-8763B3127991}"/>
              </a:ext>
            </a:extLst>
          </p:cNvPr>
          <p:cNvSpPr txBox="1"/>
          <p:nvPr/>
        </p:nvSpPr>
        <p:spPr>
          <a:xfrm>
            <a:off x="5815272" y="5199823"/>
            <a:ext cx="1421298" cy="276999"/>
          </a:xfrm>
          <a:prstGeom prst="rect">
            <a:avLst/>
          </a:prstGeom>
          <a:noFill/>
        </p:spPr>
        <p:txBody>
          <a:bodyPr wrap="square" rtlCol="0">
            <a:spAutoFit/>
          </a:bodyPr>
          <a:lstStyle/>
          <a:p>
            <a:r>
              <a:rPr lang="en-US" sz="1200" b="1" dirty="0"/>
              <a:t>Within Sediment</a:t>
            </a:r>
          </a:p>
        </p:txBody>
      </p:sp>
      <p:sp>
        <p:nvSpPr>
          <p:cNvPr id="16" name="TextBox 15">
            <a:extLst>
              <a:ext uri="{FF2B5EF4-FFF2-40B4-BE49-F238E27FC236}">
                <a16:creationId xmlns:a16="http://schemas.microsoft.com/office/drawing/2014/main" id="{747DA083-B6C7-2375-0B97-DCEFC354BCC2}"/>
              </a:ext>
            </a:extLst>
          </p:cNvPr>
          <p:cNvSpPr txBox="1"/>
          <p:nvPr/>
        </p:nvSpPr>
        <p:spPr>
          <a:xfrm>
            <a:off x="2440057" y="2611553"/>
            <a:ext cx="1845241" cy="276999"/>
          </a:xfrm>
          <a:prstGeom prst="rect">
            <a:avLst/>
          </a:prstGeom>
          <a:noFill/>
        </p:spPr>
        <p:txBody>
          <a:bodyPr wrap="square" rtlCol="0">
            <a:spAutoFit/>
          </a:bodyPr>
          <a:lstStyle/>
          <a:p>
            <a:r>
              <a:rPr lang="en-US" sz="1200" b="1" dirty="0"/>
              <a:t>Run-on Prevention</a:t>
            </a:r>
          </a:p>
        </p:txBody>
      </p:sp>
      <p:cxnSp>
        <p:nvCxnSpPr>
          <p:cNvPr id="18" name="Straight Arrow Connector 17">
            <a:extLst>
              <a:ext uri="{FF2B5EF4-FFF2-40B4-BE49-F238E27FC236}">
                <a16:creationId xmlns:a16="http://schemas.microsoft.com/office/drawing/2014/main" id="{4FFAC2C0-E4F0-953A-F450-318141D63D2C}"/>
              </a:ext>
            </a:extLst>
          </p:cNvPr>
          <p:cNvCxnSpPr/>
          <p:nvPr/>
        </p:nvCxnSpPr>
        <p:spPr>
          <a:xfrm flipV="1">
            <a:off x="5039139" y="5158409"/>
            <a:ext cx="0" cy="217364"/>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7EA56C40-B29E-4F17-12EA-C171E8960141}"/>
              </a:ext>
            </a:extLst>
          </p:cNvPr>
          <p:cNvCxnSpPr/>
          <p:nvPr/>
        </p:nvCxnSpPr>
        <p:spPr>
          <a:xfrm flipV="1">
            <a:off x="5206385" y="5194853"/>
            <a:ext cx="0" cy="217364"/>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882F532F-6975-1185-A2D5-DFC8B3D6819D}"/>
              </a:ext>
            </a:extLst>
          </p:cNvPr>
          <p:cNvCxnSpPr/>
          <p:nvPr/>
        </p:nvCxnSpPr>
        <p:spPr>
          <a:xfrm flipV="1">
            <a:off x="5386946" y="5202127"/>
            <a:ext cx="0" cy="217364"/>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1" name="TextBox 20">
            <a:extLst>
              <a:ext uri="{FF2B5EF4-FFF2-40B4-BE49-F238E27FC236}">
                <a16:creationId xmlns:a16="http://schemas.microsoft.com/office/drawing/2014/main" id="{19D08E75-030C-D0DA-F083-ACC6C77D7148}"/>
              </a:ext>
            </a:extLst>
          </p:cNvPr>
          <p:cNvSpPr txBox="1"/>
          <p:nvPr/>
        </p:nvSpPr>
        <p:spPr>
          <a:xfrm>
            <a:off x="3809884" y="5204047"/>
            <a:ext cx="1486782" cy="215444"/>
          </a:xfrm>
          <a:prstGeom prst="rect">
            <a:avLst/>
          </a:prstGeom>
          <a:noFill/>
        </p:spPr>
        <p:txBody>
          <a:bodyPr wrap="square" rtlCol="0">
            <a:spAutoFit/>
          </a:bodyPr>
          <a:lstStyle/>
          <a:p>
            <a:r>
              <a:rPr lang="en-US" sz="800" b="1" dirty="0"/>
              <a:t>Bottom Peculation</a:t>
            </a:r>
          </a:p>
        </p:txBody>
      </p:sp>
      <p:cxnSp>
        <p:nvCxnSpPr>
          <p:cNvPr id="22" name="Straight Arrow Connector 21">
            <a:extLst>
              <a:ext uri="{FF2B5EF4-FFF2-40B4-BE49-F238E27FC236}">
                <a16:creationId xmlns:a16="http://schemas.microsoft.com/office/drawing/2014/main" id="{6CB7FF5B-8650-D237-1C7E-7A4E1293AB52}"/>
              </a:ext>
            </a:extLst>
          </p:cNvPr>
          <p:cNvCxnSpPr/>
          <p:nvPr/>
        </p:nvCxnSpPr>
        <p:spPr>
          <a:xfrm flipV="1">
            <a:off x="5777885" y="5049727"/>
            <a:ext cx="0" cy="217364"/>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CA062138-24EC-97E3-9DC5-50FD86A43E83}"/>
              </a:ext>
            </a:extLst>
          </p:cNvPr>
          <p:cNvCxnSpPr/>
          <p:nvPr/>
        </p:nvCxnSpPr>
        <p:spPr>
          <a:xfrm flipV="1">
            <a:off x="5955069" y="5039139"/>
            <a:ext cx="0" cy="217364"/>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4" name="Video 3">
            <a:hlinkClick r:id="" action="ppaction://media"/>
            <a:extLst>
              <a:ext uri="{FF2B5EF4-FFF2-40B4-BE49-F238E27FC236}">
                <a16:creationId xmlns:a16="http://schemas.microsoft.com/office/drawing/2014/main" id="{CE8E026D-0DCB-03DD-CD07-4EA6D716BEE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202042" y="6097636"/>
            <a:ext cx="678068" cy="678068"/>
          </a:xfrm>
          <a:prstGeom prst="ellipse">
            <a:avLst/>
          </a:prstGeom>
        </p:spPr>
      </p:pic>
    </p:spTree>
    <p:extLst>
      <p:ext uri="{BB962C8B-B14F-4D97-AF65-F5344CB8AC3E}">
        <p14:creationId xmlns:p14="http://schemas.microsoft.com/office/powerpoint/2010/main" val="3069285918"/>
      </p:ext>
    </p:extLst>
  </p:cSld>
  <p:clrMapOvr>
    <a:masterClrMapping/>
  </p:clrMapOvr>
  <mc:AlternateContent xmlns:mc="http://schemas.openxmlformats.org/markup-compatibility/2006" xmlns:p14="http://schemas.microsoft.com/office/powerpoint/2010/main">
    <mc:Choice Requires="p14">
      <p:transition spd="slow" p14:dur="2000" advTm="24259"/>
    </mc:Choice>
    <mc:Fallback xmlns="">
      <p:transition spd="slow" advTm="24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51BF5E-5801-4A70-7CE4-50CCFDFC8949}"/>
              </a:ext>
            </a:extLst>
          </p:cNvPr>
          <p:cNvPicPr>
            <a:picLocks noChangeAspect="1"/>
          </p:cNvPicPr>
          <p:nvPr/>
        </p:nvPicPr>
        <p:blipFill>
          <a:blip r:embed="rId2"/>
          <a:stretch>
            <a:fillRect/>
          </a:stretch>
        </p:blipFill>
        <p:spPr>
          <a:xfrm>
            <a:off x="559558" y="805218"/>
            <a:ext cx="8161361" cy="4568218"/>
          </a:xfrm>
          <a:prstGeom prst="rect">
            <a:avLst/>
          </a:prstGeom>
        </p:spPr>
      </p:pic>
    </p:spTree>
    <p:extLst>
      <p:ext uri="{BB962C8B-B14F-4D97-AF65-F5344CB8AC3E}">
        <p14:creationId xmlns:p14="http://schemas.microsoft.com/office/powerpoint/2010/main" val="944569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2340A-D6B7-CCE1-7C55-5A12C74E516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7A49F32-5723-09AE-BDBF-58BE267DB107}"/>
              </a:ext>
            </a:extLst>
          </p:cNvPr>
          <p:cNvPicPr>
            <a:picLocks noChangeAspect="1"/>
          </p:cNvPicPr>
          <p:nvPr/>
        </p:nvPicPr>
        <p:blipFill>
          <a:blip r:embed="rId2"/>
          <a:stretch>
            <a:fillRect/>
          </a:stretch>
        </p:blipFill>
        <p:spPr>
          <a:xfrm>
            <a:off x="552123" y="198148"/>
            <a:ext cx="8591877" cy="5424730"/>
          </a:xfrm>
          <a:prstGeom prst="rect">
            <a:avLst/>
          </a:prstGeom>
        </p:spPr>
      </p:pic>
    </p:spTree>
    <p:extLst>
      <p:ext uri="{BB962C8B-B14F-4D97-AF65-F5344CB8AC3E}">
        <p14:creationId xmlns:p14="http://schemas.microsoft.com/office/powerpoint/2010/main" val="172284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1F4AA-5A5C-B47A-B42F-1D648D3A3C7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F4B4B26-994C-9E67-6157-DC47546023B8}"/>
              </a:ext>
            </a:extLst>
          </p:cNvPr>
          <p:cNvPicPr>
            <a:picLocks noChangeAspect="1"/>
          </p:cNvPicPr>
          <p:nvPr/>
        </p:nvPicPr>
        <p:blipFill>
          <a:blip r:embed="rId2"/>
          <a:stretch>
            <a:fillRect/>
          </a:stretch>
        </p:blipFill>
        <p:spPr>
          <a:xfrm>
            <a:off x="515139" y="1047418"/>
            <a:ext cx="8192133" cy="2951376"/>
          </a:xfrm>
          <a:prstGeom prst="rect">
            <a:avLst/>
          </a:prstGeom>
        </p:spPr>
      </p:pic>
    </p:spTree>
    <p:extLst>
      <p:ext uri="{BB962C8B-B14F-4D97-AF65-F5344CB8AC3E}">
        <p14:creationId xmlns:p14="http://schemas.microsoft.com/office/powerpoint/2010/main" val="3181156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127" y="102549"/>
            <a:ext cx="8293649" cy="726393"/>
          </a:xfrm>
        </p:spPr>
        <p:txBody>
          <a:bodyPr>
            <a:noAutofit/>
          </a:bodyPr>
          <a:lstStyle/>
          <a:p>
            <a:r>
              <a:rPr lang="en-US" sz="3000" dirty="0"/>
              <a:t>FEROX REMEDIATION GRADE ZVI POWDERS</a:t>
            </a:r>
            <a:endParaRPr lang="en-US" sz="3000" i="1" dirty="0"/>
          </a:p>
        </p:txBody>
      </p:sp>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846286" y="2247429"/>
            <a:ext cx="1954850" cy="1371600"/>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29584" y="1169551"/>
            <a:ext cx="1647920" cy="1129230"/>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39690" y="3539115"/>
            <a:ext cx="1959429" cy="1371600"/>
          </a:xfrm>
          <a:prstGeom prst="rect">
            <a:avLst/>
          </a:prstGeom>
        </p:spPr>
      </p:pic>
      <p:sp>
        <p:nvSpPr>
          <p:cNvPr id="24" name="TextBox 23"/>
          <p:cNvSpPr txBox="1"/>
          <p:nvPr/>
        </p:nvSpPr>
        <p:spPr>
          <a:xfrm>
            <a:off x="3340317" y="1444104"/>
            <a:ext cx="5233316" cy="646331"/>
          </a:xfrm>
          <a:prstGeom prst="rect">
            <a:avLst/>
          </a:prstGeom>
          <a:noFill/>
        </p:spPr>
        <p:txBody>
          <a:bodyPr wrap="square" rtlCol="0">
            <a:spAutoFit/>
          </a:bodyPr>
          <a:lstStyle/>
          <a:p>
            <a:pPr lvl="0"/>
            <a:r>
              <a:rPr lang="en-US" b="1" dirty="0" err="1">
                <a:solidFill>
                  <a:schemeClr val="tx1">
                    <a:lumMod val="50000"/>
                  </a:schemeClr>
                </a:solidFill>
                <a:latin typeface="Proxima Nova A" pitchFamily="50" charset="0"/>
              </a:rPr>
              <a:t>Ferox</a:t>
            </a:r>
            <a:r>
              <a:rPr lang="en-US" b="1" dirty="0">
                <a:solidFill>
                  <a:schemeClr val="tx1">
                    <a:lumMod val="50000"/>
                  </a:schemeClr>
                </a:solidFill>
                <a:latin typeface="Proxima Nova A" pitchFamily="50" charset="0"/>
              </a:rPr>
              <a:t> PRB</a:t>
            </a:r>
            <a:r>
              <a:rPr lang="en-US" dirty="0">
                <a:solidFill>
                  <a:schemeClr val="tx1">
                    <a:lumMod val="50000"/>
                  </a:schemeClr>
                </a:solidFill>
                <a:latin typeface="Proxima Nova A" pitchFamily="50" charset="0"/>
              </a:rPr>
              <a:t>, Large particle size (325µ) for barrier applications</a:t>
            </a:r>
          </a:p>
        </p:txBody>
      </p:sp>
      <p:sp>
        <p:nvSpPr>
          <p:cNvPr id="26" name="TextBox 25"/>
          <p:cNvSpPr txBox="1"/>
          <p:nvPr/>
        </p:nvSpPr>
        <p:spPr>
          <a:xfrm>
            <a:off x="3479922" y="3843275"/>
            <a:ext cx="5233316" cy="646331"/>
          </a:xfrm>
          <a:prstGeom prst="rect">
            <a:avLst/>
          </a:prstGeom>
          <a:noFill/>
        </p:spPr>
        <p:txBody>
          <a:bodyPr wrap="square" rtlCol="0">
            <a:spAutoFit/>
          </a:bodyPr>
          <a:lstStyle/>
          <a:p>
            <a:pPr lvl="0"/>
            <a:r>
              <a:rPr lang="en-US" b="1" dirty="0">
                <a:latin typeface="Proxima Nova A" pitchFamily="50" charset="0"/>
              </a:rPr>
              <a:t>Ferox Target</a:t>
            </a:r>
            <a:r>
              <a:rPr lang="en-US" dirty="0">
                <a:latin typeface="Proxima Nova A" pitchFamily="50" charset="0"/>
              </a:rPr>
              <a:t>, Smallest injectable particle size (40µ) for source area applications</a:t>
            </a:r>
          </a:p>
        </p:txBody>
      </p:sp>
      <p:sp>
        <p:nvSpPr>
          <p:cNvPr id="15" name="Round Same Side Corner Rectangle 14"/>
          <p:cNvSpPr/>
          <p:nvPr/>
        </p:nvSpPr>
        <p:spPr>
          <a:xfrm rot="5400000">
            <a:off x="4352162" y="-2353447"/>
            <a:ext cx="1011295" cy="8159778"/>
          </a:xfrm>
          <a:prstGeom prst="round2SameRect">
            <a:avLst/>
          </a:prstGeom>
          <a:noFill/>
          <a:ln>
            <a:solidFill>
              <a:srgbClr val="78AF4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41570" y="1220792"/>
            <a:ext cx="320039" cy="1011297"/>
          </a:xfrm>
          <a:prstGeom prst="rect">
            <a:avLst/>
          </a:prstGeom>
          <a:solidFill>
            <a:srgbClr val="78AF41"/>
          </a:solidFill>
          <a:ln>
            <a:solidFill>
              <a:srgbClr val="78AF4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4344808" y="145026"/>
            <a:ext cx="1129329" cy="8159778"/>
          </a:xfrm>
          <a:prstGeom prst="round2SameRect">
            <a:avLst/>
          </a:prstGeom>
          <a:noFill/>
          <a:ln>
            <a:solidFill>
              <a:srgbClr val="78AF4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841569" y="3670495"/>
            <a:ext cx="320040" cy="1129330"/>
          </a:xfrm>
          <a:prstGeom prst="rect">
            <a:avLst/>
          </a:prstGeom>
          <a:solidFill>
            <a:srgbClr val="78AF41"/>
          </a:solidFill>
          <a:ln>
            <a:solidFill>
              <a:srgbClr val="78AF4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Same Side Corner Rectangle 19"/>
          <p:cNvSpPr/>
          <p:nvPr/>
        </p:nvSpPr>
        <p:spPr>
          <a:xfrm rot="16200000">
            <a:off x="4248144" y="-1102976"/>
            <a:ext cx="1219332" cy="8159778"/>
          </a:xfrm>
          <a:prstGeom prst="round2SameRect">
            <a:avLst/>
          </a:prstGeom>
          <a:noFill/>
          <a:ln>
            <a:solidFill>
              <a:srgbClr val="78AF4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657872" y="2367247"/>
            <a:ext cx="188414" cy="1177197"/>
          </a:xfrm>
          <a:prstGeom prst="rect">
            <a:avLst/>
          </a:prstGeom>
          <a:solidFill>
            <a:srgbClr val="78AF41"/>
          </a:solidFill>
          <a:ln>
            <a:solidFill>
              <a:srgbClr val="78AF4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4ED83A1-C032-46B0-8CE6-F6CDB01BF057}"/>
              </a:ext>
            </a:extLst>
          </p:cNvPr>
          <p:cNvSpPr txBox="1"/>
          <p:nvPr/>
        </p:nvSpPr>
        <p:spPr>
          <a:xfrm>
            <a:off x="977990" y="2706216"/>
            <a:ext cx="5233316" cy="646331"/>
          </a:xfrm>
          <a:prstGeom prst="rect">
            <a:avLst/>
          </a:prstGeom>
          <a:noFill/>
        </p:spPr>
        <p:txBody>
          <a:bodyPr wrap="square" rtlCol="0">
            <a:spAutoFit/>
          </a:bodyPr>
          <a:lstStyle/>
          <a:p>
            <a:pPr lvl="0"/>
            <a:r>
              <a:rPr lang="en-US" b="1" dirty="0">
                <a:latin typeface="Proxima Nova A" pitchFamily="50" charset="0"/>
              </a:rPr>
              <a:t>Ferox Flow</a:t>
            </a:r>
            <a:r>
              <a:rPr lang="en-US" dirty="0">
                <a:latin typeface="Proxima Nova A" pitchFamily="50" charset="0"/>
              </a:rPr>
              <a:t>, Smaller injectable particle size (125µ) for plume applications</a:t>
            </a:r>
          </a:p>
        </p:txBody>
      </p:sp>
      <p:pic>
        <p:nvPicPr>
          <p:cNvPr id="13" name="Video 12">
            <a:hlinkClick r:id="" action="ppaction://media"/>
            <a:extLst>
              <a:ext uri="{FF2B5EF4-FFF2-40B4-BE49-F238E27FC236}">
                <a16:creationId xmlns:a16="http://schemas.microsoft.com/office/drawing/2014/main" id="{FA59450C-2CBF-84EA-98F3-9EEAE72FD0C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306085" y="6183855"/>
            <a:ext cx="672084" cy="672084"/>
          </a:xfrm>
          <a:prstGeom prst="ellipse">
            <a:avLst/>
          </a:prstGeom>
        </p:spPr>
      </p:pic>
    </p:spTree>
    <p:extLst>
      <p:ext uri="{BB962C8B-B14F-4D97-AF65-F5344CB8AC3E}">
        <p14:creationId xmlns:p14="http://schemas.microsoft.com/office/powerpoint/2010/main" val="2427079149"/>
      </p:ext>
    </p:extLst>
  </p:cSld>
  <p:clrMapOvr>
    <a:masterClrMapping/>
  </p:clrMapOvr>
  <mc:AlternateContent xmlns:mc="http://schemas.openxmlformats.org/markup-compatibility/2006" xmlns:p14="http://schemas.microsoft.com/office/powerpoint/2010/main">
    <mc:Choice Requires="p14">
      <p:transition spd="slow" p14:dur="2000" advTm="41629"/>
    </mc:Choice>
    <mc:Fallback xmlns="">
      <p:transition spd="slow" advTm="41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extLst>
    <p:ext uri="{3A86A75C-4F4B-4683-9AE1-C65F6400EC91}">
      <p14:laserTraceLst xmlns:p14="http://schemas.microsoft.com/office/powerpoint/2010/main">
        <p14:tracePtLst>
          <p14:tracePt t="11355" x="8961438" y="300038"/>
          <p14:tracePt t="11372" x="8894763" y="333375"/>
          <p14:tracePt t="11478" x="8877300" y="333375"/>
          <p14:tracePt t="11630" x="8877300" y="266700"/>
          <p14:tracePt t="11638" x="8828088" y="200025"/>
          <p14:tracePt t="11655" x="8461375" y="33338"/>
          <p14:tracePt t="11798" x="6629400" y="33338"/>
          <p14:tracePt t="11824" x="6245225" y="115888"/>
          <p14:tracePt t="11839" x="6129338" y="133350"/>
          <p14:tracePt t="11855" x="6029325" y="166688"/>
          <p14:tracePt t="11871" x="5980113" y="182563"/>
          <p14:tracePt t="11889" x="5895975" y="233363"/>
          <p14:tracePt t="11906" x="5795963" y="315913"/>
          <p14:tracePt t="11922" x="5646738" y="382588"/>
          <p14:tracePt t="11943" x="5362575" y="500063"/>
          <p14:tracePt t="11948" x="5180013" y="533400"/>
          <p14:tracePt t="11955" x="4964113" y="549275"/>
          <p14:tracePt t="11973" x="4679950" y="615950"/>
          <p14:tracePt t="11976" x="4497388" y="615950"/>
          <p14:tracePt t="11990" x="4313238" y="631825"/>
          <p14:tracePt t="12005" x="4246563" y="649288"/>
          <p14:tracePt t="12006" x="4164013" y="698500"/>
          <p14:tracePt t="12023" x="4079875" y="698500"/>
          <p14:tracePt t="12039" x="3997325" y="715963"/>
          <p14:tracePt t="12056" x="3881438" y="798513"/>
          <p14:tracePt t="12072" x="3697288" y="831850"/>
          <p14:tracePt t="12089" x="3463925" y="898525"/>
          <p14:tracePt t="12105" x="3197225" y="915988"/>
          <p14:tracePt t="12121" x="2914650" y="915988"/>
          <p14:tracePt t="12138" x="2581275" y="931863"/>
          <p14:tracePt t="12155" x="2314575" y="931863"/>
          <p14:tracePt t="12171" x="2165350" y="931863"/>
          <p14:tracePt t="12189" x="2132013" y="931863"/>
          <p14:tracePt t="12222" x="2065338" y="931863"/>
          <p14:tracePt t="12239" x="1898650" y="931863"/>
          <p14:tracePt t="12256" x="1716088" y="931863"/>
          <p14:tracePt t="12272" x="1465263" y="931863"/>
          <p14:tracePt t="12289" x="1149350" y="931863"/>
          <p14:tracePt t="12305" x="800100" y="931863"/>
          <p14:tracePt t="12322" x="682625" y="898525"/>
          <p14:tracePt t="12340" x="649288" y="898525"/>
          <p14:tracePt t="12399" x="649288" y="915988"/>
          <p14:tracePt t="12410" x="649288" y="982663"/>
          <p14:tracePt t="12424" x="582613" y="1131888"/>
          <p14:tracePt t="12438" x="549275" y="1247775"/>
          <p14:tracePt t="12455" x="533400" y="1347788"/>
          <p14:tracePt t="12472" x="500063" y="1414463"/>
          <p14:tracePt t="12489" x="500063" y="1465263"/>
          <p14:tracePt t="12506" x="500063" y="1547813"/>
          <p14:tracePt t="12522" x="500063" y="1631950"/>
          <p14:tracePt t="12538" x="500063" y="1714500"/>
          <p14:tracePt t="12556" x="533400" y="1797050"/>
          <p14:tracePt t="12572" x="566738" y="1897063"/>
          <p14:tracePt t="12574" x="582613" y="1947863"/>
          <p14:tracePt t="12589" x="582613" y="1963738"/>
          <p14:tracePt t="12591" x="600075" y="2014538"/>
          <p14:tracePt t="12605" x="615950" y="2114550"/>
          <p14:tracePt t="12606" x="633413" y="2147888"/>
          <p14:tracePt t="12622" x="666750" y="2230438"/>
          <p14:tracePt t="12639" x="733425" y="2379663"/>
          <p14:tracePt t="12656" x="815975" y="2479675"/>
          <p14:tracePt t="12672" x="949325" y="2530475"/>
          <p14:tracePt t="12689" x="1082675" y="2597150"/>
          <p14:tracePt t="12706" x="1265238" y="2679700"/>
          <p14:tracePt t="12721" x="1365250" y="2697163"/>
          <p14:tracePt t="12738" x="1449388" y="2697163"/>
          <p14:tracePt t="12755" x="1616075" y="2697163"/>
          <p14:tracePt t="12772" x="1731963" y="2697163"/>
          <p14:tracePt t="12775" x="1782763" y="2697163"/>
          <p14:tracePt t="12789" x="1849438" y="2697163"/>
          <p14:tracePt t="12791" x="1998663" y="2646363"/>
          <p14:tracePt t="12805" x="2098675" y="2630488"/>
          <p14:tracePt t="12807" x="2232025" y="2597150"/>
          <p14:tracePt t="12822" x="2547938" y="2479675"/>
          <p14:tracePt t="12838" x="2681288" y="2413000"/>
          <p14:tracePt t="12840" x="2781300" y="2363788"/>
          <p14:tracePt t="12856" x="2932113" y="2297113"/>
          <p14:tracePt t="12873" x="3063875" y="2247900"/>
          <p14:tracePt t="12889" x="3097213" y="2214563"/>
          <p14:tracePt t="12906" x="3130550" y="2163763"/>
          <p14:tracePt t="12922" x="3197225" y="2097088"/>
          <p14:tracePt t="12938" x="3214688" y="2063750"/>
          <p14:tracePt t="12955" x="3230563" y="2047875"/>
          <p14:tracePt t="12972" x="3263900" y="1997075"/>
          <p14:tracePt t="12988" x="3281363" y="1981200"/>
          <p14:tracePt t="12990" x="3281363" y="1947863"/>
          <p14:tracePt t="13005" x="3297238" y="1930400"/>
          <p14:tracePt t="13007" x="3297238" y="1881188"/>
          <p14:tracePt t="13021" x="3297238" y="1847850"/>
          <p14:tracePt t="13022" x="3297238" y="1814513"/>
          <p14:tracePt t="13038" x="3297238" y="1730375"/>
          <p14:tracePt t="13055" x="3297238" y="1698625"/>
          <p14:tracePt t="13072" x="3297238" y="1614488"/>
          <p14:tracePt t="13088" x="3297238" y="1547813"/>
          <p14:tracePt t="13105" x="3230563" y="1414463"/>
          <p14:tracePt t="13121" x="3163888" y="1331913"/>
          <p14:tracePt t="13140" x="3097213" y="1231900"/>
          <p14:tracePt t="13155" x="3048000" y="1181100"/>
          <p14:tracePt t="13176" x="2998788" y="1131888"/>
          <p14:tracePt t="13189" x="2981325" y="1116013"/>
          <p14:tracePt t="13208" x="2965450" y="1098550"/>
          <p14:tracePt t="13223" x="2914650" y="1082675"/>
          <p14:tracePt t="13238" x="2814638" y="1049338"/>
          <p14:tracePt t="13255" x="2732088" y="1016000"/>
          <p14:tracePt t="13272" x="2647950" y="998538"/>
          <p14:tracePt t="13288" x="2565400" y="982663"/>
          <p14:tracePt t="13306" x="2447925" y="965200"/>
          <p14:tracePt t="13322" x="2314575" y="915988"/>
          <p14:tracePt t="13338" x="2214563" y="882650"/>
          <p14:tracePt t="13356" x="2081213" y="831850"/>
          <p14:tracePt t="13373" x="1965325" y="815975"/>
          <p14:tracePt t="13375" x="1931988" y="798513"/>
          <p14:tracePt t="13388" x="1916113" y="798513"/>
          <p14:tracePt t="13406" x="1898650" y="798513"/>
          <p14:tracePt t="13408" x="1865313" y="765175"/>
          <p14:tracePt t="13438" x="1831975" y="749300"/>
          <p14:tracePt t="13454" x="1782763" y="731838"/>
          <p14:tracePt t="13488" x="1665288" y="715963"/>
          <p14:tracePt t="13506" x="1531938" y="682625"/>
          <p14:tracePt t="13522" x="1349375" y="665163"/>
          <p14:tracePt t="13543" x="1131888" y="631825"/>
          <p14:tracePt t="13546" x="1031875" y="615950"/>
          <p14:tracePt t="13555" x="815975" y="566738"/>
          <p14:tracePt t="13573" x="633413" y="549275"/>
          <p14:tracePt t="13575" x="533400" y="533400"/>
          <p14:tracePt t="13589" x="482600" y="533400"/>
          <p14:tracePt t="13591" x="466725" y="533400"/>
          <p14:tracePt t="13605" x="449263" y="533400"/>
          <p14:tracePt t="13607" x="400050" y="533400"/>
          <p14:tracePt t="13625" x="382588" y="533400"/>
          <p14:tracePt t="13638" x="249238" y="533400"/>
          <p14:tracePt t="13655" x="149225" y="533400"/>
          <p14:tracePt t="13671" x="82550" y="533400"/>
          <p14:tracePt t="22270" x="9028113" y="1116013"/>
          <p14:tracePt t="22278" x="8928100" y="1116013"/>
          <p14:tracePt t="22287" x="8794750" y="1116013"/>
          <p14:tracePt t="22305" x="8543925" y="1131888"/>
          <p14:tracePt t="22322" x="8410575" y="1181100"/>
          <p14:tracePt t="22339" x="8294688" y="1198563"/>
          <p14:tracePt t="22356" x="8161338" y="1247775"/>
          <p14:tracePt t="22358" x="8094663" y="1265238"/>
          <p14:tracePt t="22371" x="8061325" y="1281113"/>
          <p14:tracePt t="22389" x="7961313" y="1331913"/>
          <p14:tracePt t="22405" x="7927975" y="1347788"/>
          <p14:tracePt t="22407" x="7861300" y="1381125"/>
          <p14:tracePt t="22420" x="7827963" y="1381125"/>
          <p14:tracePt t="22439" x="7694613" y="1447800"/>
          <p14:tracePt t="22455" x="7594600" y="1498600"/>
          <p14:tracePt t="22471" x="7461250" y="1565275"/>
          <p14:tracePt t="22488" x="7361238" y="1631950"/>
          <p14:tracePt t="22504" x="7312025" y="1698625"/>
          <p14:tracePt t="22521" x="7261225" y="1763713"/>
          <p14:tracePt t="22538" x="7245350" y="1847850"/>
          <p14:tracePt t="22555" x="7212013" y="1930400"/>
          <p14:tracePt t="22571" x="7178675" y="1997075"/>
          <p14:tracePt t="22588" x="7178675" y="2047875"/>
          <p14:tracePt t="22605" x="7145338" y="2081213"/>
          <p14:tracePt t="22622" x="7096125" y="2147888"/>
          <p14:tracePt t="22638" x="7029450" y="2247900"/>
          <p14:tracePt t="22671" x="6945313" y="2463800"/>
          <p14:tracePt t="22688" x="6945313" y="2530475"/>
          <p14:tracePt t="22705" x="6945313" y="2613025"/>
          <p14:tracePt t="22722" x="6945313" y="2679700"/>
          <p14:tracePt t="22738" x="6945313" y="2746375"/>
          <p14:tracePt t="22757" x="6929438" y="2797175"/>
          <p14:tracePt t="22759" x="6911975" y="2862263"/>
          <p14:tracePt t="22789" x="6911975" y="2928938"/>
          <p14:tracePt t="22806" x="6911975" y="2979738"/>
          <p14:tracePt t="22839" x="6911975" y="2995613"/>
          <p14:tracePt t="22878" x="6911975" y="3046413"/>
          <p14:tracePt t="22895" x="6911975" y="3079750"/>
          <p14:tracePt t="22921" x="6911975" y="3128963"/>
          <p14:tracePt t="22938" x="6911975" y="3179763"/>
          <p14:tracePt t="22955" x="6911975" y="3246438"/>
          <p14:tracePt t="22971" x="6962775" y="3313113"/>
          <p14:tracePt t="22988" x="7011988" y="3362325"/>
          <p14:tracePt t="23005" x="7062788" y="3429000"/>
          <p14:tracePt t="23021" x="7112000" y="3495675"/>
          <p14:tracePt t="23023" x="7161213" y="3529013"/>
          <p14:tracePt t="23037" x="7294563" y="3578225"/>
          <p14:tracePt t="23053" x="7361238" y="3611563"/>
          <p14:tracePt t="23071" x="7627938" y="3711575"/>
          <p14:tracePt t="23088" x="7745413" y="3729038"/>
          <p14:tracePt t="23105" x="7861300" y="3778250"/>
          <p14:tracePt t="23122" x="7945438" y="3778250"/>
          <p14:tracePt t="23138" x="8027988" y="3795713"/>
          <p14:tracePt t="23155" x="8094663" y="3795713"/>
          <p14:tracePt t="23172" x="8194675" y="3795713"/>
          <p14:tracePt t="23175" x="8228013" y="3795713"/>
          <p14:tracePt t="23188" x="8277225" y="3795713"/>
          <p14:tracePt t="23190" x="8343900" y="3795713"/>
          <p14:tracePt t="23205" x="8377238" y="3795713"/>
          <p14:tracePt t="23207" x="8443913" y="3795713"/>
          <p14:tracePt t="23221" x="8510588" y="3795713"/>
          <p14:tracePt t="23243" x="8710613" y="3762375"/>
          <p14:tracePt t="23254" x="8910638" y="3744913"/>
          <p14:tracePt t="23271" x="9128125" y="3695700"/>
          <p14:tracePt t="23670" x="9061450" y="2379663"/>
          <p14:tracePt t="23688" x="8943975" y="2330450"/>
          <p14:tracePt t="23704" x="8894763" y="2312988"/>
          <p14:tracePt t="23722" x="8877300" y="2312988"/>
          <p14:tracePt t="23738" x="8861425" y="2312988"/>
          <p14:tracePt t="23756" x="8843963" y="2297113"/>
          <p14:tracePt t="23758" x="8810625" y="2281238"/>
          <p14:tracePt t="23771" x="8794750" y="2281238"/>
          <p14:tracePt t="23788" x="8677275" y="2281238"/>
          <p14:tracePt t="23804" x="8628063" y="2263775"/>
          <p14:tracePt t="23822" x="8494713" y="2247900"/>
          <p14:tracePt t="23838" x="8461375" y="2230438"/>
          <p14:tracePt t="23855" x="8428038" y="2230438"/>
          <p14:tracePt t="23872" x="8394700" y="2214563"/>
          <p14:tracePt t="23894" x="8361363" y="2214563"/>
          <p14:tracePt t="23905" x="8310563" y="2181225"/>
          <p14:tracePt t="23922" x="8261350" y="2181225"/>
          <p14:tracePt t="23954" x="8194675" y="2181225"/>
          <p14:tracePt t="23974" x="8094663" y="2181225"/>
          <p14:tracePt t="23975" x="8045450" y="2181225"/>
          <p14:tracePt t="23989" x="8027988" y="2181225"/>
          <p14:tracePt t="23991" x="8012113" y="2181225"/>
          <p14:tracePt t="24023" x="7945438" y="2147888"/>
          <p14:tracePt t="24039" x="7894638" y="2130425"/>
          <p14:tracePt t="24054" x="7861300" y="2097088"/>
          <p14:tracePt t="24056" x="7845425" y="2097088"/>
          <p14:tracePt t="24088" x="7827963" y="2097088"/>
          <p14:tracePt t="24174" x="7827963" y="2081213"/>
          <p14:tracePt t="24187" x="7827963" y="2047875"/>
          <p14:tracePt t="24206" x="7827963" y="2014538"/>
          <p14:tracePt t="24238" x="7845425" y="1997075"/>
          <p14:tracePt t="24887" x="7878763" y="1997075"/>
          <p14:tracePt t="24894" x="7912100" y="1963738"/>
          <p14:tracePt t="24904" x="7927975" y="1963738"/>
          <p14:tracePt t="24921" x="8078788" y="1947863"/>
          <p14:tracePt t="24937" x="8328025" y="1930400"/>
          <p14:tracePt t="24955" x="8561388" y="1863725"/>
          <p14:tracePt t="24971" x="8743950" y="1847850"/>
          <p14:tracePt t="24987" x="8928100" y="1830388"/>
          <p14:tracePt t="25004" x="9043988" y="1814513"/>
          <p14:tracePt t="25006" x="9094788" y="1781175"/>
          <p14:tracePt t="30303" x="66675" y="5192713"/>
          <p14:tracePt t="30310" x="149225" y="5210175"/>
          <p14:tracePt t="30321" x="300038" y="5226050"/>
          <p14:tracePt t="30337" x="615950" y="5310188"/>
          <p14:tracePt t="30355" x="933450" y="5343525"/>
          <p14:tracePt t="30373" x="1149350" y="5410200"/>
          <p14:tracePt t="30375" x="1249363" y="5426075"/>
          <p14:tracePt t="30387" x="1398588" y="5426075"/>
          <p14:tracePt t="30404" x="1649413" y="5426075"/>
          <p14:tracePt t="30423" x="1931988" y="5426075"/>
          <p14:tracePt t="30438" x="2147888" y="5443538"/>
          <p14:tracePt t="30455" x="2298700" y="5443538"/>
          <p14:tracePt t="30472" x="2498725" y="5510213"/>
          <p14:tracePt t="30488" x="2681288" y="5510213"/>
          <p14:tracePt t="30505" x="2847975" y="5510213"/>
          <p14:tracePt t="30521" x="2965450" y="5510213"/>
          <p14:tracePt t="30537" x="2998788" y="5510213"/>
          <p14:tracePt t="30554" x="3048000" y="5492750"/>
          <p14:tracePt t="30571" x="3081338" y="5492750"/>
          <p14:tracePt t="30587" x="3097213" y="5476875"/>
          <p14:tracePt t="30604" x="3163888" y="5410200"/>
          <p14:tracePt t="30621" x="3197225" y="5343525"/>
          <p14:tracePt t="30623" x="3214688" y="5326063"/>
          <p14:tracePt t="30638" x="3263900" y="5259388"/>
          <p14:tracePt t="30655" x="3348038" y="5127625"/>
          <p14:tracePt t="30671" x="3397250" y="5076825"/>
          <p14:tracePt t="30688" x="3430588" y="4960938"/>
          <p14:tracePt t="30705" x="3430588" y="4927600"/>
          <p14:tracePt t="30721" x="3448050" y="4843463"/>
          <p14:tracePt t="30737" x="3481388" y="4760913"/>
          <p14:tracePt t="30754" x="3497263" y="4694238"/>
          <p14:tracePt t="30771" x="3497263" y="4610100"/>
          <p14:tracePt t="30789" x="3497263" y="4494213"/>
          <p14:tracePt t="30793" x="3497263" y="4460875"/>
          <p14:tracePt t="30805" x="3497263" y="4427538"/>
          <p14:tracePt t="30806" x="3497263" y="4378325"/>
          <p14:tracePt t="30823" x="3497263" y="4294188"/>
          <p14:tracePt t="30838" x="3497263" y="4211638"/>
          <p14:tracePt t="30856" x="3481388" y="4160838"/>
          <p14:tracePt t="30872" x="3430588" y="4060825"/>
          <p14:tracePt t="30888" x="3281363" y="3944938"/>
          <p14:tracePt t="30905" x="3063875" y="3762375"/>
          <p14:tracePt t="30921" x="2847975" y="3644900"/>
          <p14:tracePt t="30938" x="2698750" y="3544888"/>
          <p14:tracePt t="30954" x="2614613" y="3462338"/>
          <p14:tracePt t="30972" x="2532063" y="3395663"/>
          <p14:tracePt t="30987" x="2465388" y="3328988"/>
          <p14:tracePt t="31004" x="2432050" y="3313113"/>
          <p14:tracePt t="31006" x="2398713" y="3295650"/>
          <p14:tracePt t="31020" x="2347913" y="3279775"/>
          <p14:tracePt t="31037" x="2232025" y="3228975"/>
          <p14:tracePt t="31039" x="2132013" y="3228975"/>
          <p14:tracePt t="31054" x="1998663" y="3213100"/>
          <p14:tracePt t="31072" x="1849438" y="3179763"/>
          <p14:tracePt t="31088" x="1782763" y="3179763"/>
          <p14:tracePt t="31104" x="1682750" y="3162300"/>
          <p14:tracePt t="31122" x="1649413" y="3146425"/>
          <p14:tracePt t="31138" x="1565275" y="3146425"/>
          <p14:tracePt t="31155" x="1449388" y="3128963"/>
          <p14:tracePt t="31170" x="1349375" y="3095625"/>
          <p14:tracePt t="31189" x="1198563" y="3095625"/>
          <p14:tracePt t="31190" x="1131888" y="3095625"/>
          <p14:tracePt t="31204" x="1098550" y="3095625"/>
          <p14:tracePt t="31221" x="982663" y="3079750"/>
          <p14:tracePt t="31223" x="933450" y="3079750"/>
          <p14:tracePt t="31238" x="815975" y="3079750"/>
          <p14:tracePt t="31254" x="782638" y="3079750"/>
          <p14:tracePt t="31272" x="733425" y="3079750"/>
          <p14:tracePt t="31288" x="633413" y="3079750"/>
          <p14:tracePt t="31304" x="482600" y="3095625"/>
          <p14:tracePt t="31321" x="349250" y="3128963"/>
          <p14:tracePt t="31337" x="233363" y="3179763"/>
          <p14:tracePt t="31353" x="200025" y="3195638"/>
          <p14:tracePt t="31370" x="166688" y="3213100"/>
          <p14:tracePt t="31404" x="149225" y="3213100"/>
          <p14:tracePt t="31437" x="133350" y="3228975"/>
          <p14:tracePt t="31455" x="100013" y="3246438"/>
          <p14:tracePt t="31488" x="82550" y="3262313"/>
          <p14:tracePt t="31574" x="49213" y="3279775"/>
          <p14:tracePt t="32293" x="15875" y="327977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45F36-DBCC-3222-70AE-8BA19C590D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559CC9-225A-D9C9-6BEE-58D33E2820A0}"/>
              </a:ext>
            </a:extLst>
          </p:cNvPr>
          <p:cNvSpPr>
            <a:spLocks noGrp="1"/>
          </p:cNvSpPr>
          <p:nvPr>
            <p:ph type="title"/>
          </p:nvPr>
        </p:nvSpPr>
        <p:spPr/>
        <p:txBody>
          <a:bodyPr>
            <a:normAutofit/>
          </a:bodyPr>
          <a:lstStyle/>
          <a:p>
            <a:r>
              <a:rPr lang="en-US" dirty="0"/>
              <a:t>ZVI Reactivity by Particle Size</a:t>
            </a:r>
          </a:p>
        </p:txBody>
      </p:sp>
      <p:sp>
        <p:nvSpPr>
          <p:cNvPr id="6" name="TextBox 5">
            <a:extLst>
              <a:ext uri="{FF2B5EF4-FFF2-40B4-BE49-F238E27FC236}">
                <a16:creationId xmlns:a16="http://schemas.microsoft.com/office/drawing/2014/main" id="{B81D48DB-EDAC-8BD0-2B8A-89F5C03FB681}"/>
              </a:ext>
            </a:extLst>
          </p:cNvPr>
          <p:cNvSpPr txBox="1"/>
          <p:nvPr/>
        </p:nvSpPr>
        <p:spPr>
          <a:xfrm>
            <a:off x="3467100" y="5256249"/>
            <a:ext cx="5775223" cy="369332"/>
          </a:xfrm>
          <a:prstGeom prst="rect">
            <a:avLst/>
          </a:prstGeom>
          <a:noFill/>
        </p:spPr>
        <p:txBody>
          <a:bodyPr wrap="square" rtlCol="0">
            <a:spAutoFit/>
          </a:bodyPr>
          <a:lstStyle/>
          <a:p>
            <a:r>
              <a:rPr lang="en-US" dirty="0"/>
              <a:t>(Fu, Dionysiou, &amp; Liu, 2014)</a:t>
            </a:r>
          </a:p>
        </p:txBody>
      </p:sp>
      <p:pic>
        <p:nvPicPr>
          <p:cNvPr id="4" name="Picture 3">
            <a:extLst>
              <a:ext uri="{FF2B5EF4-FFF2-40B4-BE49-F238E27FC236}">
                <a16:creationId xmlns:a16="http://schemas.microsoft.com/office/drawing/2014/main" id="{30901F55-0DCF-A05E-A0C7-DE639B5E4F64}"/>
              </a:ext>
            </a:extLst>
          </p:cNvPr>
          <p:cNvPicPr>
            <a:picLocks noChangeAspect="1"/>
          </p:cNvPicPr>
          <p:nvPr/>
        </p:nvPicPr>
        <p:blipFill>
          <a:blip r:embed="rId5"/>
          <a:stretch>
            <a:fillRect/>
          </a:stretch>
        </p:blipFill>
        <p:spPr>
          <a:xfrm>
            <a:off x="982639" y="1232419"/>
            <a:ext cx="7178722" cy="5030292"/>
          </a:xfrm>
          <a:prstGeom prst="rect">
            <a:avLst/>
          </a:prstGeom>
        </p:spPr>
      </p:pic>
      <p:pic>
        <p:nvPicPr>
          <p:cNvPr id="7" name="Video 6">
            <a:hlinkClick r:id="" action="ppaction://media"/>
            <a:extLst>
              <a:ext uri="{FF2B5EF4-FFF2-40B4-BE49-F238E27FC236}">
                <a16:creationId xmlns:a16="http://schemas.microsoft.com/office/drawing/2014/main" id="{C3365636-C085-BFE7-9728-EFBABF89F42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7004304" y="6396228"/>
            <a:ext cx="379476" cy="379476"/>
          </a:xfrm>
          <a:prstGeom prst="ellipse">
            <a:avLst/>
          </a:prstGeom>
        </p:spPr>
      </p:pic>
    </p:spTree>
    <p:extLst>
      <p:ext uri="{BB962C8B-B14F-4D97-AF65-F5344CB8AC3E}">
        <p14:creationId xmlns:p14="http://schemas.microsoft.com/office/powerpoint/2010/main" val="2479373108"/>
      </p:ext>
    </p:extLst>
  </p:cSld>
  <p:clrMapOvr>
    <a:masterClrMapping/>
  </p:clrMapOvr>
  <mc:AlternateContent xmlns:mc="http://schemas.openxmlformats.org/markup-compatibility/2006" xmlns:p14="http://schemas.microsoft.com/office/powerpoint/2010/main">
    <mc:Choice Requires="p14">
      <p:transition spd="slow" p14:dur="2000" advTm="71461"/>
    </mc:Choice>
    <mc:Fallback xmlns="">
      <p:transition spd="slow" advTm="71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extLst>
    <p:ext uri="{3A86A75C-4F4B-4683-9AE1-C65F6400EC91}">
      <p14:laserTraceLst xmlns:p14="http://schemas.microsoft.com/office/powerpoint/2010/main">
        <p14:tracePtLst>
          <p14:tracePt t="7871" x="215900" y="4511675"/>
          <p14:tracePt t="7888" x="433388" y="4545013"/>
          <p14:tracePt t="7904" x="533400" y="4594225"/>
          <p14:tracePt t="7907" x="600075" y="4594225"/>
          <p14:tracePt t="7921" x="682625" y="4594225"/>
          <p14:tracePt t="7954" x="700088" y="4594225"/>
          <p14:tracePt t="7972" x="733425" y="4594225"/>
          <p14:tracePt t="7988" x="766763" y="4594225"/>
          <p14:tracePt t="8004" x="815975" y="4594225"/>
          <p14:tracePt t="8021" x="833438" y="4594225"/>
          <p14:tracePt t="8039" x="900113" y="4594225"/>
          <p14:tracePt t="8041" x="933450" y="4594225"/>
          <p14:tracePt t="8054" x="966788" y="4594225"/>
          <p14:tracePt t="8072" x="1000125" y="4594225"/>
          <p14:tracePt t="8090" x="1049338" y="4594225"/>
          <p14:tracePt t="8105" x="1165225" y="4594225"/>
          <p14:tracePt t="8122" x="1249363" y="4594225"/>
          <p14:tracePt t="8138" x="1365250" y="4594225"/>
          <p14:tracePt t="8154" x="1482725" y="4594225"/>
          <p14:tracePt t="8171" x="1531938" y="4594225"/>
          <p14:tracePt t="8188" x="1565275" y="4594225"/>
          <p14:tracePt t="8205" x="1631950" y="4594225"/>
          <p14:tracePt t="8208" x="1649413" y="4594225"/>
          <p14:tracePt t="8220" x="1665288" y="4576763"/>
          <p14:tracePt t="8237" x="1698625" y="4576763"/>
          <p14:tracePt t="8254" x="1765300" y="4560888"/>
          <p14:tracePt t="8256" x="1798638" y="4545013"/>
          <p14:tracePt t="8270" x="1849438" y="4511675"/>
          <p14:tracePt t="8288" x="1931988" y="4478338"/>
          <p14:tracePt t="8306" x="1965325" y="4460875"/>
          <p14:tracePt t="8321" x="1982788" y="4427538"/>
          <p14:tracePt t="8337" x="2032000" y="4394200"/>
          <p14:tracePt t="8355" x="2081213" y="4327525"/>
          <p14:tracePt t="8371" x="2147888" y="4244975"/>
          <p14:tracePt t="8389" x="2232025" y="4178300"/>
          <p14:tracePt t="8404" x="2298700" y="4111625"/>
          <p14:tracePt t="8421" x="2332038" y="4078288"/>
          <p14:tracePt t="8438" x="2365375" y="3995738"/>
          <p14:tracePt t="8441" x="2381250" y="3995738"/>
          <p14:tracePt t="8454" x="2398713" y="3978275"/>
          <p14:tracePt t="8471" x="2398713" y="3944938"/>
          <p14:tracePt t="8473" x="2398713" y="3911600"/>
          <p14:tracePt t="8489" x="2398713" y="3844925"/>
          <p14:tracePt t="8506" x="2398713" y="3795713"/>
          <p14:tracePt t="8521" x="2398713" y="3744913"/>
          <p14:tracePt t="8537" x="2398713" y="3662363"/>
          <p14:tracePt t="8555" x="2398713" y="3629025"/>
          <p14:tracePt t="8572" x="2398713" y="3562350"/>
          <p14:tracePt t="8587" x="2398713" y="3478213"/>
          <p14:tracePt t="8604" x="2381250" y="3429000"/>
          <p14:tracePt t="8620" x="2298700" y="3295650"/>
          <p14:tracePt t="8638" x="2247900" y="3228975"/>
          <p14:tracePt t="8640" x="2232025" y="3213100"/>
          <p14:tracePt t="8653" x="2181225" y="3162300"/>
          <p14:tracePt t="8672" x="2047875" y="3013075"/>
          <p14:tracePt t="8688" x="1965325" y="2879725"/>
          <p14:tracePt t="8706" x="1898650" y="2813050"/>
          <p14:tracePt t="8720" x="1831975" y="2797175"/>
          <p14:tracePt t="8737" x="1798638" y="2746375"/>
          <p14:tracePt t="8754" x="1749425" y="2713038"/>
          <p14:tracePt t="8771" x="1698625" y="2697163"/>
          <p14:tracePt t="8791" x="1698625" y="2679700"/>
          <p14:tracePt t="8796" x="1682750" y="2663825"/>
          <p14:tracePt t="8821" x="1665288" y="2646363"/>
          <p14:tracePt t="8838" x="1649413" y="2630488"/>
          <p14:tracePt t="8856" x="1598613" y="2597150"/>
          <p14:tracePt t="8872" x="1582738" y="2597150"/>
          <p14:tracePt t="8875" x="1549400" y="2579688"/>
          <p14:tracePt t="8905" x="1498600" y="2579688"/>
          <p14:tracePt t="8921" x="1449388" y="2579688"/>
          <p14:tracePt t="8938" x="1416050" y="2579688"/>
          <p14:tracePt t="8954" x="1382713" y="2579688"/>
          <p14:tracePt t="8971" x="1331913" y="2579688"/>
          <p14:tracePt t="8987" x="1282700" y="2579688"/>
          <p14:tracePt t="9004" x="1216025" y="2613025"/>
          <p14:tracePt t="9021" x="1198563" y="2613025"/>
          <p14:tracePt t="9038" x="1165225" y="2630488"/>
          <p14:tracePt t="9040" x="1116013" y="2646363"/>
          <p14:tracePt t="9054" x="1098550" y="2646363"/>
          <p14:tracePt t="9070" x="1049338" y="2663825"/>
          <p14:tracePt t="9072" x="1031875" y="2663825"/>
          <p14:tracePt t="9088" x="1000125" y="2679700"/>
          <p14:tracePt t="9104" x="982663" y="2697163"/>
          <p14:tracePt t="9122" x="966788" y="2697163"/>
          <p14:tracePt t="9137" x="949325" y="2713038"/>
          <p14:tracePt t="9154" x="915988" y="2730500"/>
          <p14:tracePt t="9172" x="866775" y="2746375"/>
          <p14:tracePt t="9189" x="833438" y="2779713"/>
          <p14:tracePt t="9206" x="749300" y="2813050"/>
          <p14:tracePt t="9208" x="733425" y="2813050"/>
          <p14:tracePt t="9222" x="733425" y="2830513"/>
          <p14:tracePt t="9225" x="700088" y="2846388"/>
          <p14:tracePt t="9259" x="682625" y="2862263"/>
          <p14:tracePt t="9313" x="666750" y="2879725"/>
          <p14:tracePt t="9328" x="666750" y="2895600"/>
          <p14:tracePt t="9337" x="633413" y="2913063"/>
          <p14:tracePt t="9354" x="633413" y="2946400"/>
          <p14:tracePt t="9371" x="615950" y="2962275"/>
          <p14:tracePt t="9416" x="600075" y="2979738"/>
          <p14:tracePt t="9440" x="600075" y="3028950"/>
          <p14:tracePt t="9453" x="600075" y="3046413"/>
          <p14:tracePt t="9471" x="582613" y="3079750"/>
          <p14:tracePt t="9472" x="566738" y="3113088"/>
          <p14:tracePt t="9488" x="566738" y="3128963"/>
          <p14:tracePt t="9505" x="549275" y="3179763"/>
          <p14:tracePt t="9521" x="549275" y="3195638"/>
          <p14:tracePt t="9537" x="533400" y="3246438"/>
          <p14:tracePt t="9554" x="515938" y="3295650"/>
          <p14:tracePt t="9571" x="515938" y="3362325"/>
          <p14:tracePt t="9588" x="482600" y="3413125"/>
          <p14:tracePt t="9605" x="466725" y="3444875"/>
          <p14:tracePt t="9620" x="466725" y="3529013"/>
          <p14:tracePt t="9638" x="466725" y="3544888"/>
          <p14:tracePt t="9654" x="466725" y="3595688"/>
          <p14:tracePt t="9671" x="466725" y="3644900"/>
          <p14:tracePt t="9672" x="466725" y="3662363"/>
          <p14:tracePt t="9707" x="466725" y="3678238"/>
          <p14:tracePt t="9720" x="466725" y="3695700"/>
          <p14:tracePt t="9737" x="466725" y="3744913"/>
          <p14:tracePt t="9754" x="466725" y="3829050"/>
          <p14:tracePt t="9771" x="466725" y="3862388"/>
          <p14:tracePt t="9787" x="500063" y="3895725"/>
          <p14:tracePt t="9804" x="500063" y="3962400"/>
          <p14:tracePt t="9822" x="515938" y="3995738"/>
          <p14:tracePt t="9824" x="533400" y="4011613"/>
          <p14:tracePt t="9840" x="549275" y="4027488"/>
          <p14:tracePt t="9854" x="549275" y="4044950"/>
          <p14:tracePt t="9871" x="566738" y="4094163"/>
          <p14:tracePt t="9872" x="566738" y="4111625"/>
          <p14:tracePt t="9887" x="582613" y="4144963"/>
          <p14:tracePt t="9904" x="582613" y="4227513"/>
          <p14:tracePt t="9921" x="582613" y="4260850"/>
          <p14:tracePt t="9937" x="582613" y="4311650"/>
          <p14:tracePt t="9954" x="582613" y="4360863"/>
          <p14:tracePt t="9970" x="582613" y="4445000"/>
          <p14:tracePt t="9989" x="582613" y="4460875"/>
          <p14:tracePt t="10005" x="582613" y="4511675"/>
          <p14:tracePt t="10037" x="582613" y="4527550"/>
          <p14:tracePt t="10056" x="582613" y="4560888"/>
          <p14:tracePt t="10328" x="549275" y="4511675"/>
          <p14:tracePt t="10336" x="500063" y="4478338"/>
          <p14:tracePt t="10353" x="333375" y="4394200"/>
          <p14:tracePt t="10371" x="215900" y="4344988"/>
          <p14:tracePt t="10389" x="115888" y="4311650"/>
          <p14:tracePt t="10405" x="0" y="4294188"/>
          <p14:tracePt t="22705" x="1498600" y="6842125"/>
          <p14:tracePt t="22720" x="1549400" y="6808788"/>
          <p14:tracePt t="22737" x="1582738" y="6791325"/>
          <p14:tracePt t="22753" x="1631950" y="6757988"/>
          <p14:tracePt t="22769" x="1682750" y="6757988"/>
          <p14:tracePt t="22787" x="1749425" y="6708775"/>
          <p14:tracePt t="22804" x="1831975" y="6657975"/>
          <p14:tracePt t="22822" x="1849438" y="6657975"/>
          <p14:tracePt t="22853" x="1882775" y="6624638"/>
          <p14:tracePt t="22870" x="1931988" y="6608763"/>
          <p14:tracePt t="22893" x="2016125" y="6524625"/>
          <p14:tracePt t="22905" x="2132013" y="6457950"/>
          <p14:tracePt t="22921" x="2214563" y="6408738"/>
          <p14:tracePt t="22936" x="2247900" y="6391275"/>
          <p14:tracePt t="22953" x="2298700" y="6357938"/>
          <p14:tracePt t="22970" x="2298700" y="6342063"/>
          <p14:tracePt t="23003" x="2314575" y="6324600"/>
          <p14:tracePt t="23020" x="2314575" y="6275388"/>
          <p14:tracePt t="23037" x="2314575" y="6226175"/>
          <p14:tracePt t="23053" x="2332038" y="6175375"/>
          <p14:tracePt t="23071" x="2365375" y="6108700"/>
          <p14:tracePt t="23073" x="2365375" y="6075363"/>
          <p14:tracePt t="23104" x="2365375" y="5992813"/>
          <p14:tracePt t="23120" x="2365375" y="5975350"/>
          <p14:tracePt t="23137" x="2365375" y="5908675"/>
          <p14:tracePt t="23153" x="2365375" y="5842000"/>
          <p14:tracePt t="23169" x="2347913" y="5759450"/>
          <p14:tracePt t="23187" x="2314575" y="5659438"/>
          <p14:tracePt t="23204" x="2265363" y="5592763"/>
          <p14:tracePt t="23222" x="2214563" y="5492750"/>
          <p14:tracePt t="23223" x="2198688" y="5476875"/>
          <p14:tracePt t="23237" x="2198688" y="5459413"/>
          <p14:tracePt t="23253" x="2165350" y="5376863"/>
          <p14:tracePt t="23272" x="2147888" y="5326063"/>
          <p14:tracePt t="23288" x="2147888" y="5310188"/>
          <p14:tracePt t="23291" x="2147888" y="5292725"/>
          <p14:tracePt t="23304" x="2132013" y="5259388"/>
          <p14:tracePt t="23322" x="2132013" y="5243513"/>
          <p14:tracePt t="23337" x="2114550" y="5226050"/>
          <p14:tracePt t="23359" x="2098675" y="5210175"/>
          <p14:tracePt t="23370" x="2098675" y="5192713"/>
          <p14:tracePt t="23386" x="2081213" y="5192713"/>
          <p14:tracePt t="23403" x="2047875" y="5159375"/>
          <p14:tracePt t="23420" x="2047875" y="5143500"/>
          <p14:tracePt t="23437" x="2016125" y="5127625"/>
          <p14:tracePt t="23453" x="1998663" y="5127625"/>
          <p14:tracePt t="23471" x="1982788" y="5127625"/>
          <p14:tracePt t="23473" x="1949450" y="5127625"/>
          <p14:tracePt t="23487" x="1898650" y="5094288"/>
          <p14:tracePt t="23488" x="1865313" y="5094288"/>
          <p14:tracePt t="23504" x="1765300" y="5076825"/>
          <p14:tracePt t="23520" x="1731963" y="5076825"/>
          <p14:tracePt t="23537" x="1698625" y="5076825"/>
          <p14:tracePt t="23586" x="1665288" y="5076825"/>
          <p14:tracePt t="23608" x="1649413" y="5076825"/>
          <p14:tracePt t="23624" x="1631950" y="5076825"/>
          <p14:tracePt t="23653" x="1582738" y="5076825"/>
          <p14:tracePt t="23670" x="1531938" y="5076825"/>
          <p14:tracePt t="23671" x="1498600" y="5076825"/>
          <p14:tracePt t="23686" x="1482725" y="5076825"/>
          <p14:tracePt t="23687" x="1449388" y="5076825"/>
          <p14:tracePt t="23704" x="1431925" y="5076825"/>
          <p14:tracePt t="23720" x="1416050" y="5076825"/>
          <p14:tracePt t="23736" x="1398588" y="5076825"/>
          <p14:tracePt t="23787" x="1382713" y="5076825"/>
          <p14:tracePt t="23804" x="1365250" y="5076825"/>
          <p14:tracePt t="23820" x="1349375" y="5076825"/>
          <p14:tracePt t="23837" x="1331913" y="5076825"/>
          <p14:tracePt t="23853" x="1316038" y="5076825"/>
          <p14:tracePt t="23870" x="1298575" y="5076825"/>
          <p14:tracePt t="23871" x="1282700" y="5076825"/>
          <p14:tracePt t="23887" x="1265238" y="5076825"/>
          <p14:tracePt t="23903" x="1249363" y="5076825"/>
          <p14:tracePt t="23936" x="1231900" y="5076825"/>
          <p14:tracePt t="23960" x="1216025" y="5094288"/>
          <p14:tracePt t="23987" x="1198563" y="5094288"/>
          <p14:tracePt t="24004" x="1182688" y="5110163"/>
          <p14:tracePt t="24021" x="1165225" y="5127625"/>
          <p14:tracePt t="24025" x="1149350" y="5127625"/>
          <p14:tracePt t="24036" x="1149350" y="5143500"/>
          <p14:tracePt t="24054" x="1116013" y="5159375"/>
          <p14:tracePt t="24055" x="1098550" y="5176838"/>
          <p14:tracePt t="24081" x="1082675" y="5192713"/>
          <p14:tracePt t="24087" x="1082675" y="5210175"/>
          <p14:tracePt t="24104" x="1065213" y="5226050"/>
          <p14:tracePt t="24121" x="1031875" y="5276850"/>
          <p14:tracePt t="24137" x="1016000" y="5276850"/>
          <p14:tracePt t="24170" x="1016000" y="5292725"/>
          <p14:tracePt t="24208" x="1016000" y="5326063"/>
          <p14:tracePt t="24224" x="1016000" y="5343525"/>
          <p14:tracePt t="24239" x="1016000" y="5359400"/>
          <p14:tracePt t="24256" x="1016000" y="5392738"/>
          <p14:tracePt t="24287" x="1016000" y="5410200"/>
          <p14:tracePt t="24303" x="982663" y="5459413"/>
          <p14:tracePt t="24320" x="982663" y="5476875"/>
          <p14:tracePt t="24336" x="966788" y="5543550"/>
          <p14:tracePt t="24359" x="966788" y="5559425"/>
          <p14:tracePt t="24386" x="966788" y="5592763"/>
          <p14:tracePt t="24403" x="966788" y="5610225"/>
          <p14:tracePt t="24421" x="966788" y="5626100"/>
          <p14:tracePt t="24453" x="966788" y="5659438"/>
          <p14:tracePt t="24470" x="966788" y="5676900"/>
          <p14:tracePt t="24538" x="966788" y="5692775"/>
          <p14:tracePt t="24561" x="966788" y="5726113"/>
          <p14:tracePt t="25561" x="949325" y="5726113"/>
          <p14:tracePt t="25587" x="915988" y="5726113"/>
          <p14:tracePt t="25604" x="733425" y="5726113"/>
          <p14:tracePt t="25622" x="500063" y="5692775"/>
          <p14:tracePt t="25636" x="282575" y="5643563"/>
          <p14:tracePt t="25654" x="133350" y="5610225"/>
          <p14:tracePt t="25671" x="82550" y="5610225"/>
          <p14:tracePt t="25674" x="66675" y="5592763"/>
          <p14:tracePt t="25687" x="49213" y="5592763"/>
          <p14:tracePt t="33376" x="100013" y="4660900"/>
          <p14:tracePt t="33385" x="166688" y="4676775"/>
          <p14:tracePt t="33402" x="366713" y="4694238"/>
          <p14:tracePt t="33420" x="482600" y="4694238"/>
          <p14:tracePt t="33436" x="615950" y="4743450"/>
          <p14:tracePt t="33453" x="682625" y="4743450"/>
          <p14:tracePt t="33504" x="700088" y="4743450"/>
          <p14:tracePt t="33520" x="749300" y="4760913"/>
          <p14:tracePt t="33536" x="882650" y="4760913"/>
          <p14:tracePt t="33553" x="1116013" y="4827588"/>
          <p14:tracePt t="33569" x="1331913" y="4843463"/>
          <p14:tracePt t="33587" x="1498600" y="4860925"/>
          <p14:tracePt t="33603" x="1565275" y="4876800"/>
          <p14:tracePt t="33697" x="1582738" y="4876800"/>
          <p14:tracePt t="33704" x="1598613" y="4876800"/>
          <p14:tracePt t="33720" x="1665288" y="4876800"/>
          <p14:tracePt t="33722" x="1749425" y="4876800"/>
          <p14:tracePt t="33737" x="1882775" y="4876800"/>
          <p14:tracePt t="33752" x="1949450" y="4876800"/>
          <p14:tracePt t="33770" x="1965325" y="4910138"/>
          <p14:tracePt t="33856" x="1982788" y="4910138"/>
          <p14:tracePt t="33869" x="1998663" y="4910138"/>
          <p14:tracePt t="33886" x="2032000" y="4894263"/>
          <p14:tracePt t="33887" x="2065338" y="4876800"/>
          <p14:tracePt t="33902" x="2098675" y="4843463"/>
          <p14:tracePt t="33919" x="2147888" y="4827588"/>
          <p14:tracePt t="33936" x="2165350" y="4810125"/>
          <p14:tracePt t="33952" x="2232025" y="4760913"/>
          <p14:tracePt t="33969" x="2232025" y="4710113"/>
          <p14:tracePt t="33988" x="2265363" y="4676775"/>
          <p14:tracePt t="34003" x="2298700" y="4610100"/>
          <p14:tracePt t="34020" x="2332038" y="4560888"/>
          <p14:tracePt t="34038" x="2365375" y="4511675"/>
          <p14:tracePt t="34040" x="2381250" y="4460875"/>
          <p14:tracePt t="34052" x="2398713" y="4445000"/>
          <p14:tracePt t="34069" x="2398713" y="4427538"/>
          <p14:tracePt t="34087" x="2432050" y="4394200"/>
          <p14:tracePt t="34090" x="2432050" y="4360863"/>
          <p14:tracePt t="34104" x="2432050" y="4327525"/>
          <p14:tracePt t="34119" x="2432050" y="4294188"/>
          <p14:tracePt t="34137" x="2432050" y="4194175"/>
          <p14:tracePt t="34154" x="2432050" y="4127500"/>
          <p14:tracePt t="34169" x="2432050" y="4078288"/>
          <p14:tracePt t="34186" x="2432050" y="4044950"/>
          <p14:tracePt t="34203" x="2432050" y="3978275"/>
          <p14:tracePt t="34220" x="2432050" y="3962400"/>
          <p14:tracePt t="34236" x="2365375" y="3895725"/>
          <p14:tracePt t="34252" x="2298700" y="3829050"/>
          <p14:tracePt t="34269" x="2214563" y="3762375"/>
          <p14:tracePt t="34286" x="2147888" y="3729038"/>
          <p14:tracePt t="34287" x="2132013" y="3711575"/>
          <p14:tracePt t="34304" x="2065338" y="3678238"/>
          <p14:tracePt t="34319" x="2032000" y="3644900"/>
          <p14:tracePt t="34352" x="1998663" y="3611563"/>
          <p14:tracePt t="34370" x="1982788" y="3595688"/>
          <p14:tracePt t="34419" x="1965325" y="3578225"/>
          <p14:tracePt t="34435" x="1931988" y="3578225"/>
          <p14:tracePt t="34454" x="1898650" y="3544888"/>
          <p14:tracePt t="34470" x="1798638" y="3511550"/>
          <p14:tracePt t="34487" x="1716088" y="3495675"/>
          <p14:tracePt t="34488" x="1665288" y="3462338"/>
          <p14:tracePt t="34504" x="1649413" y="3462338"/>
          <p14:tracePt t="34519" x="1616075" y="3444875"/>
          <p14:tracePt t="34522" x="1598613" y="3444875"/>
          <p14:tracePt t="34536" x="1582738" y="3444875"/>
          <p14:tracePt t="34552" x="1531938" y="3429000"/>
          <p14:tracePt t="34625" x="1516063" y="3429000"/>
          <p14:tracePt t="34636" x="1482725" y="3429000"/>
          <p14:tracePt t="34653" x="1465263" y="3429000"/>
          <p14:tracePt t="34669" x="1365250" y="3429000"/>
          <p14:tracePt t="34686" x="1249363" y="3429000"/>
          <p14:tracePt t="34703" x="1182688" y="3429000"/>
          <p14:tracePt t="34704" x="1165225" y="3429000"/>
          <p14:tracePt t="34719" x="1149350" y="3429000"/>
          <p14:tracePt t="34720" x="1131888" y="3429000"/>
          <p14:tracePt t="34736" x="1082675" y="3429000"/>
          <p14:tracePt t="34752" x="1049338" y="3429000"/>
          <p14:tracePt t="34770" x="966788" y="3429000"/>
          <p14:tracePt t="34787" x="915988" y="3429000"/>
          <p14:tracePt t="34803" x="849313" y="3462338"/>
          <p14:tracePt t="34820" x="782638" y="3478213"/>
          <p14:tracePt t="34836" x="766763" y="3495675"/>
          <p14:tracePt t="34854" x="733425" y="3495675"/>
          <p14:tracePt t="34869" x="700088" y="3529013"/>
          <p14:tracePt t="34888" x="649288" y="3544888"/>
          <p14:tracePt t="34904" x="649288" y="3562350"/>
          <p14:tracePt t="34923" x="566738" y="3595688"/>
          <p14:tracePt t="34936" x="549275" y="3611563"/>
          <p14:tracePt t="34953" x="533400" y="3629025"/>
          <p14:tracePt t="34970" x="500063" y="3644900"/>
          <p14:tracePt t="35003" x="500063" y="3662363"/>
          <p14:tracePt t="35019" x="482600" y="3695700"/>
          <p14:tracePt t="35037" x="482600" y="3711575"/>
          <p14:tracePt t="35053" x="482600" y="3729038"/>
          <p14:tracePt t="35070" x="482600" y="3762375"/>
          <p14:tracePt t="35087" x="449263" y="3811588"/>
          <p14:tracePt t="35119" x="449263" y="3829050"/>
          <p14:tracePt t="35121" x="449263" y="3862388"/>
          <p14:tracePt t="35136" x="449263" y="3878263"/>
          <p14:tracePt t="35170" x="449263" y="3895725"/>
          <p14:tracePt t="35187" x="449263" y="3929063"/>
          <p14:tracePt t="35203" x="449263" y="3944938"/>
          <p14:tracePt t="35219" x="449263" y="3995738"/>
          <p14:tracePt t="35237" x="449263" y="4011613"/>
          <p14:tracePt t="35254" x="449263" y="4094163"/>
          <p14:tracePt t="35270" x="449263" y="4127500"/>
          <p14:tracePt t="35271" x="449263" y="4144963"/>
          <p14:tracePt t="35287" x="449263" y="4160838"/>
          <p14:tracePt t="35288" x="449263" y="4194175"/>
          <p14:tracePt t="35302" x="449263" y="4211638"/>
          <p14:tracePt t="35325" x="449263" y="4260850"/>
          <p14:tracePt t="35336" x="466725" y="4278313"/>
          <p14:tracePt t="35352" x="500063" y="4327525"/>
          <p14:tracePt t="35369" x="515938" y="4344988"/>
          <p14:tracePt t="35386" x="533400" y="4411663"/>
          <p14:tracePt t="35403" x="582613" y="4478338"/>
          <p14:tracePt t="35419" x="649288" y="4545013"/>
          <p14:tracePt t="35436" x="682625" y="4610100"/>
          <p14:tracePt t="35452" x="733425" y="4694238"/>
          <p14:tracePt t="35470" x="749300" y="4727575"/>
          <p14:tracePt t="35486" x="766763" y="4760913"/>
          <p14:tracePt t="35488" x="782638" y="4760913"/>
          <p14:tracePt t="35503" x="800100" y="4760913"/>
          <p14:tracePt t="35520" x="815975" y="4794250"/>
          <p14:tracePt t="35537" x="833438" y="4810125"/>
          <p14:tracePt t="35553" x="849313" y="4810125"/>
          <p14:tracePt t="35569" x="866775" y="4810125"/>
          <p14:tracePt t="35632" x="882650" y="4810125"/>
          <p14:tracePt t="35640" x="915988" y="4827588"/>
          <p14:tracePt t="35655" x="933450" y="4827588"/>
          <p14:tracePt t="35670" x="949325" y="4827588"/>
          <p14:tracePt t="35686" x="982663" y="4827588"/>
          <p14:tracePt t="35688" x="1000125" y="4827588"/>
          <p14:tracePt t="35705" x="1016000" y="4827588"/>
          <p14:tracePt t="35720" x="1065213" y="4827588"/>
          <p14:tracePt t="35736" x="1165225" y="4827588"/>
          <p14:tracePt t="35753" x="1298575" y="4827588"/>
          <p14:tracePt t="35769" x="1398588" y="4843463"/>
          <p14:tracePt t="35786" x="1465263" y="4876800"/>
          <p14:tracePt t="35872" x="1482725" y="4876800"/>
          <p14:tracePt t="35885" x="1516063" y="4876800"/>
          <p14:tracePt t="35902" x="1631950" y="4876800"/>
          <p14:tracePt t="35904" x="1698625" y="4876800"/>
          <p14:tracePt t="35919" x="1765300" y="4876800"/>
          <p14:tracePt t="35920" x="1816100" y="4876800"/>
          <p14:tracePt t="35936" x="1865313" y="4876800"/>
          <p14:tracePt t="35953" x="1882775" y="4876800"/>
          <p14:tracePt t="35976" x="1916113" y="4876800"/>
          <p14:tracePt t="36056" x="1931988" y="4876800"/>
          <p14:tracePt t="36088" x="1982788" y="4876800"/>
          <p14:tracePt t="36113" x="2016125" y="4876800"/>
          <p14:tracePt t="36136" x="2065338" y="4860925"/>
          <p14:tracePt t="36154" x="2081213" y="4843463"/>
          <p14:tracePt t="38552" x="2065338" y="4810125"/>
          <p14:tracePt t="38569" x="1898650" y="4794250"/>
          <p14:tracePt t="38586" x="1831975" y="4794250"/>
          <p14:tracePt t="38603" x="1616075" y="4776788"/>
          <p14:tracePt t="38619" x="1000125" y="4776788"/>
          <p14:tracePt t="51320" x="66675" y="4111625"/>
          <p14:tracePt t="51336" x="200025" y="4011613"/>
          <p14:tracePt t="51352" x="349250" y="3895725"/>
          <p14:tracePt t="51371" x="433388" y="3811588"/>
          <p14:tracePt t="51385" x="533400" y="3729038"/>
          <p14:tracePt t="51402" x="615950" y="3662363"/>
          <p14:tracePt t="51418" x="666750" y="3611563"/>
          <p14:tracePt t="51436" x="733425" y="3562350"/>
          <p14:tracePt t="51452" x="782638" y="3495675"/>
          <p14:tracePt t="51469" x="900113" y="3429000"/>
          <p14:tracePt t="51485" x="1031875" y="3362325"/>
          <p14:tracePt t="51502" x="1198563" y="3313113"/>
          <p14:tracePt t="51503" x="1298575" y="3295650"/>
          <p14:tracePt t="51518" x="1382713" y="3279775"/>
          <p14:tracePt t="51519" x="1431925" y="3246438"/>
          <p14:tracePt t="51536" x="1465263" y="3246438"/>
          <p14:tracePt t="51552" x="1498600" y="3228975"/>
          <p14:tracePt t="51626" x="1516063" y="3228975"/>
          <p14:tracePt t="51632" x="1531938" y="3228975"/>
          <p14:tracePt t="51652" x="1598613" y="3213100"/>
          <p14:tracePt t="51686" x="1616075" y="3195638"/>
          <p14:tracePt t="51744" x="1631950" y="3195638"/>
          <p14:tracePt t="51753" x="1665288" y="3195638"/>
          <p14:tracePt t="51769" x="1849438" y="3195638"/>
          <p14:tracePt t="51785" x="2065338" y="3195638"/>
          <p14:tracePt t="51802" x="2181225" y="3195638"/>
          <p14:tracePt t="51819" x="2332038" y="3195638"/>
          <p14:tracePt t="51835" x="2614613" y="3195638"/>
          <p14:tracePt t="51852" x="2747963" y="3195638"/>
          <p14:tracePt t="51868" x="2814638" y="3195638"/>
          <p14:tracePt t="51886" x="2832100" y="3179763"/>
          <p14:tracePt t="51888" x="2847975" y="3162300"/>
          <p14:tracePt t="51901" x="2865438" y="3146425"/>
          <p14:tracePt t="51918" x="2865438" y="3095625"/>
          <p14:tracePt t="51919" x="2865438" y="3079750"/>
          <p14:tracePt t="51936" x="2865438" y="3028950"/>
          <p14:tracePt t="51953" x="2865438" y="2946400"/>
          <p14:tracePt t="51969" x="2881313" y="2895600"/>
          <p14:tracePt t="51985" x="2881313" y="2846388"/>
          <p14:tracePt t="52001" x="2881313" y="2763838"/>
          <p14:tracePt t="52018" x="2898775" y="2663825"/>
          <p14:tracePt t="52035" x="2898775" y="2613025"/>
          <p14:tracePt t="52052" x="2898775" y="2530475"/>
          <p14:tracePt t="52069" x="2898775" y="2430463"/>
          <p14:tracePt t="52086" x="2898775" y="2363788"/>
          <p14:tracePt t="52088" x="2898775" y="2297113"/>
          <p14:tracePt t="52107" x="2898775" y="2197100"/>
          <p14:tracePt t="52119" x="2881313" y="2163763"/>
          <p14:tracePt t="52121" x="2847975" y="2114550"/>
          <p14:tracePt t="52137" x="2798763" y="2014538"/>
          <p14:tracePt t="52152" x="2781300" y="1963738"/>
          <p14:tracePt t="52168" x="2747963" y="1863725"/>
          <p14:tracePt t="52185" x="2714625" y="1781175"/>
          <p14:tracePt t="52203" x="2665413" y="1714500"/>
          <p14:tracePt t="52218" x="2547938" y="1614488"/>
          <p14:tracePt t="52235" x="2432050" y="1531938"/>
          <p14:tracePt t="52252" x="2398713" y="1498600"/>
          <p14:tracePt t="52269" x="2314575" y="1465263"/>
          <p14:tracePt t="52285" x="2232025" y="1431925"/>
          <p14:tracePt t="52301" x="2114550" y="1381125"/>
          <p14:tracePt t="52318" x="2032000" y="1365250"/>
          <p14:tracePt t="52320" x="1965325" y="1347788"/>
          <p14:tracePt t="52336" x="1849438" y="1347788"/>
          <p14:tracePt t="52353" x="1731963" y="1347788"/>
          <p14:tracePt t="52369" x="1616075" y="1347788"/>
          <p14:tracePt t="52385" x="1482725" y="1347788"/>
          <p14:tracePt t="52402" x="1298575" y="1347788"/>
          <p14:tracePt t="52419" x="1182688" y="1347788"/>
          <p14:tracePt t="52436" x="1116013" y="1347788"/>
          <p14:tracePt t="52451" x="1065213" y="1347788"/>
          <p14:tracePt t="52485" x="1049338" y="1347788"/>
          <p14:tracePt t="52502" x="1031875" y="1347788"/>
          <p14:tracePt t="52519" x="982663" y="1347788"/>
          <p14:tracePt t="52522" x="966788" y="1347788"/>
          <p14:tracePt t="52536" x="882650" y="1381125"/>
          <p14:tracePt t="52570" x="733425" y="1514475"/>
          <p14:tracePt t="52585" x="700088" y="1565275"/>
          <p14:tracePt t="52602" x="633413" y="1647825"/>
          <p14:tracePt t="52619" x="615950" y="1698625"/>
          <p14:tracePt t="52636" x="582613" y="1781175"/>
          <p14:tracePt t="52652" x="582613" y="1830388"/>
          <p14:tracePt t="52669" x="582613" y="1914525"/>
          <p14:tracePt t="52685" x="566738" y="1963738"/>
          <p14:tracePt t="52702" x="549275" y="2063750"/>
          <p14:tracePt t="52718" x="549275" y="2114550"/>
          <p14:tracePt t="52719" x="549275" y="2147888"/>
          <p14:tracePt t="52736" x="549275" y="2230438"/>
          <p14:tracePt t="52753" x="549275" y="2297113"/>
          <p14:tracePt t="52769" x="500063" y="2397125"/>
          <p14:tracePt t="52785" x="500063" y="2479675"/>
          <p14:tracePt t="52802" x="500063" y="2563813"/>
          <p14:tracePt t="52818" x="500063" y="2613025"/>
          <p14:tracePt t="52836" x="515938" y="2697163"/>
          <p14:tracePt t="52851" x="533400" y="2746375"/>
          <p14:tracePt t="52868" x="582613" y="2813050"/>
          <p14:tracePt t="52886" x="600075" y="2846388"/>
          <p14:tracePt t="52888" x="615950" y="2862263"/>
          <p14:tracePt t="52901" x="649288" y="2913063"/>
          <p14:tracePt t="52919" x="666750" y="2928938"/>
          <p14:tracePt t="52921" x="682625" y="2979738"/>
          <p14:tracePt t="52936" x="733425" y="3013075"/>
          <p14:tracePt t="52954" x="766763" y="3062288"/>
          <p14:tracePt t="52968" x="815975" y="3113088"/>
          <p14:tracePt t="52985" x="882650" y="3195638"/>
          <p14:tracePt t="53002" x="915988" y="3228975"/>
          <p14:tracePt t="53019" x="1000125" y="3295650"/>
          <p14:tracePt t="53035" x="1098550" y="3346450"/>
          <p14:tracePt t="53052" x="1198563" y="3379788"/>
          <p14:tracePt t="53068" x="1349375" y="3429000"/>
          <p14:tracePt t="53086" x="1598613" y="3444875"/>
          <p14:tracePt t="53088" x="1749425" y="3478213"/>
          <p14:tracePt t="53102" x="1865313" y="3478213"/>
          <p14:tracePt t="53118" x="2098675" y="3529013"/>
          <p14:tracePt t="53136" x="2265363" y="3562350"/>
          <p14:tracePt t="53153" x="2347913" y="3578225"/>
          <p14:tracePt t="53169" x="2365375" y="3595688"/>
          <p14:tracePt t="53185" x="2381250" y="3611563"/>
          <p14:tracePt t="53202" x="2414588" y="3611563"/>
          <p14:tracePt t="53219" x="2447925" y="3611563"/>
          <p14:tracePt t="53237" x="2565400" y="3611563"/>
          <p14:tracePt t="53243" x="2632075" y="3611563"/>
          <p14:tracePt t="53252" x="2681288" y="3629025"/>
          <p14:tracePt t="53269" x="2798763" y="3629025"/>
          <p14:tracePt t="53285" x="2881313" y="3629025"/>
          <p14:tracePt t="53302" x="2898775" y="3629025"/>
          <p14:tracePt t="53344" x="2932113" y="3595688"/>
          <p14:tracePt t="53369" x="2981325" y="3544888"/>
          <p14:tracePt t="53370" x="2981325" y="3529013"/>
          <p14:tracePt t="53385" x="3032125" y="3444875"/>
          <p14:tracePt t="53402" x="3114675" y="3379788"/>
          <p14:tracePt t="53419" x="3148013" y="3328988"/>
          <p14:tracePt t="53435" x="3181350" y="3279775"/>
          <p14:tracePt t="53452" x="3197225" y="3246438"/>
          <p14:tracePt t="53468" x="3214688" y="3195638"/>
          <p14:tracePt t="53485" x="3214688" y="3113088"/>
          <p14:tracePt t="53501" x="3214688" y="3046413"/>
          <p14:tracePt t="53518" x="3214688" y="2946400"/>
          <p14:tracePt t="53520" x="3214688" y="2928938"/>
          <p14:tracePt t="53535" x="3214688" y="2895600"/>
          <p14:tracePt t="53536" x="3214688" y="2830513"/>
          <p14:tracePt t="53553" x="3214688" y="2779713"/>
          <p14:tracePt t="53568" x="3181350" y="2713038"/>
          <p14:tracePt t="53585" x="3163888" y="2679700"/>
          <p14:tracePt t="53602" x="3148013" y="2646363"/>
          <p14:tracePt t="53624" x="3148013" y="2613025"/>
          <p14:tracePt t="53635" x="3148013" y="2579688"/>
          <p14:tracePt t="53651" x="3114675" y="2546350"/>
          <p14:tracePt t="53668" x="3114675" y="2497138"/>
          <p14:tracePt t="53686" x="3097213" y="2446338"/>
          <p14:tracePt t="53706" x="3014663" y="2330450"/>
          <p14:tracePt t="53719" x="2998788" y="2312988"/>
          <p14:tracePt t="53721" x="2965450" y="2281238"/>
          <p14:tracePt t="53736" x="2898775" y="2230438"/>
          <p14:tracePt t="53753" x="2814638" y="2181225"/>
          <p14:tracePt t="53769" x="2798763" y="2163763"/>
          <p14:tracePt t="53786" x="2732088" y="2114550"/>
          <p14:tracePt t="53803" x="2681288" y="2063750"/>
          <p14:tracePt t="53819" x="2665413" y="2047875"/>
          <p14:tracePt t="53834" x="2647950" y="1997075"/>
          <p14:tracePt t="53851" x="2632075" y="1981200"/>
          <p14:tracePt t="53868" x="2598738" y="1947863"/>
          <p14:tracePt t="53886" x="2581275" y="1930400"/>
          <p14:tracePt t="53901" x="2532063" y="1914525"/>
          <p14:tracePt t="53918" x="2465388" y="1897063"/>
          <p14:tracePt t="53919" x="2432050" y="1881188"/>
          <p14:tracePt t="53935" x="2314575" y="1863725"/>
          <p14:tracePt t="53951" x="2281238" y="1847850"/>
          <p14:tracePt t="53953" x="2232025" y="1847850"/>
          <p14:tracePt t="53968" x="2198688" y="1830388"/>
          <p14:tracePt t="53986" x="2165350" y="1797050"/>
          <p14:tracePt t="54002" x="2147888" y="1781175"/>
          <p14:tracePt t="54018" x="2132013" y="1781175"/>
          <p14:tracePt t="54035" x="2098675" y="1763713"/>
          <p14:tracePt t="54052" x="2081213" y="1763713"/>
          <p14:tracePt t="54070" x="2047875" y="1730375"/>
          <p14:tracePt t="54085" x="2016125" y="1730375"/>
          <p14:tracePt t="54103" x="1949450" y="1714500"/>
          <p14:tracePt t="54105" x="1931988" y="1714500"/>
          <p14:tracePt t="54136" x="1831975" y="1681163"/>
          <p14:tracePt t="54154" x="1798638" y="1681163"/>
          <p14:tracePt t="54168" x="1731963" y="1681163"/>
          <p14:tracePt t="54185" x="1716088" y="1681163"/>
          <p14:tracePt t="54202" x="1665288" y="1665288"/>
          <p14:tracePt t="54219" x="1631950" y="1665288"/>
          <p14:tracePt t="54235" x="1582738" y="1665288"/>
          <p14:tracePt t="54252" x="1482725" y="1665288"/>
          <p14:tracePt t="54268" x="1398588" y="1665288"/>
          <p14:tracePt t="54286" x="1231900" y="1665288"/>
          <p14:tracePt t="54301" x="1098550" y="1665288"/>
          <p14:tracePt t="54318" x="966788" y="1665288"/>
          <p14:tracePt t="54336" x="733425" y="1665288"/>
          <p14:tracePt t="54352" x="582613" y="1665288"/>
          <p14:tracePt t="54370" x="366713" y="1665288"/>
          <p14:tracePt t="54385" x="115888" y="169862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3D8FA-2188-B2E4-B541-8444D80CDB3C}"/>
              </a:ext>
            </a:extLst>
          </p:cNvPr>
          <p:cNvSpPr>
            <a:spLocks noGrp="1"/>
          </p:cNvSpPr>
          <p:nvPr>
            <p:ph type="title"/>
          </p:nvPr>
        </p:nvSpPr>
        <p:spPr/>
        <p:txBody>
          <a:bodyPr/>
          <a:lstStyle/>
          <a:p>
            <a:r>
              <a:rPr lang="en-US" dirty="0"/>
              <a:t>Oxidation – State of Phosphate</a:t>
            </a:r>
          </a:p>
        </p:txBody>
      </p:sp>
      <p:pic>
        <p:nvPicPr>
          <p:cNvPr id="5" name="Content Placeholder 4">
            <a:extLst>
              <a:ext uri="{FF2B5EF4-FFF2-40B4-BE49-F238E27FC236}">
                <a16:creationId xmlns:a16="http://schemas.microsoft.com/office/drawing/2014/main" id="{8709776F-A6C2-E3EB-FBD4-6D95125E07E2}"/>
              </a:ext>
            </a:extLst>
          </p:cNvPr>
          <p:cNvPicPr>
            <a:picLocks noGrp="1" noChangeAspect="1"/>
          </p:cNvPicPr>
          <p:nvPr>
            <p:ph idx="1"/>
          </p:nvPr>
        </p:nvPicPr>
        <p:blipFill>
          <a:blip r:embed="rId5"/>
          <a:stretch>
            <a:fillRect/>
          </a:stretch>
        </p:blipFill>
        <p:spPr>
          <a:xfrm>
            <a:off x="511175" y="2810824"/>
            <a:ext cx="8121650" cy="1722068"/>
          </a:xfrm>
          <a:prstGeom prst="rect">
            <a:avLst/>
          </a:prstGeom>
        </p:spPr>
      </p:pic>
      <p:pic>
        <p:nvPicPr>
          <p:cNvPr id="7" name="Picture 6">
            <a:extLst>
              <a:ext uri="{FF2B5EF4-FFF2-40B4-BE49-F238E27FC236}">
                <a16:creationId xmlns:a16="http://schemas.microsoft.com/office/drawing/2014/main" id="{8297226F-CD28-F977-85B6-0729D8177E7C}"/>
              </a:ext>
            </a:extLst>
          </p:cNvPr>
          <p:cNvPicPr>
            <a:picLocks noChangeAspect="1"/>
          </p:cNvPicPr>
          <p:nvPr/>
        </p:nvPicPr>
        <p:blipFill>
          <a:blip r:embed="rId6"/>
          <a:stretch>
            <a:fillRect/>
          </a:stretch>
        </p:blipFill>
        <p:spPr>
          <a:xfrm>
            <a:off x="435783" y="902842"/>
            <a:ext cx="7811069" cy="1834081"/>
          </a:xfrm>
          <a:prstGeom prst="rect">
            <a:avLst/>
          </a:prstGeom>
        </p:spPr>
      </p:pic>
      <p:pic>
        <p:nvPicPr>
          <p:cNvPr id="4" name="Video 3">
            <a:hlinkClick r:id="" action="ppaction://media"/>
            <a:extLst>
              <a:ext uri="{FF2B5EF4-FFF2-40B4-BE49-F238E27FC236}">
                <a16:creationId xmlns:a16="http://schemas.microsoft.com/office/drawing/2014/main" id="{524A6CE3-877D-DF29-53F9-32BAE967120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317754" y="6318632"/>
            <a:ext cx="665226" cy="665226"/>
          </a:xfrm>
          <a:prstGeom prst="ellipse">
            <a:avLst/>
          </a:prstGeom>
        </p:spPr>
      </p:pic>
    </p:spTree>
    <p:extLst>
      <p:ext uri="{BB962C8B-B14F-4D97-AF65-F5344CB8AC3E}">
        <p14:creationId xmlns:p14="http://schemas.microsoft.com/office/powerpoint/2010/main" val="3802254518"/>
      </p:ext>
    </p:extLst>
  </p:cSld>
  <p:clrMapOvr>
    <a:masterClrMapping/>
  </p:clrMapOvr>
  <mc:AlternateContent xmlns:mc="http://schemas.openxmlformats.org/markup-compatibility/2006" xmlns:p14="http://schemas.microsoft.com/office/powerpoint/2010/main">
    <mc:Choice Requires="p14">
      <p:transition spd="slow" p14:dur="2000" advTm="28202"/>
    </mc:Choice>
    <mc:Fallback xmlns="">
      <p:transition spd="slow" advTm="28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3A86A75C-4F4B-4683-9AE1-C65F6400EC91}">
      <p14:laserTraceLst xmlns:p14="http://schemas.microsoft.com/office/powerpoint/2010/main">
        <p14:tracePtLst>
          <p14:tracePt t="20811" x="15875" y="3629025"/>
          <p14:tracePt t="20906" x="33338" y="3629025"/>
          <p14:tracePt t="20914" x="49213" y="3662363"/>
          <p14:tracePt t="20929" x="66675" y="3695700"/>
          <p14:tracePt t="20930" x="66675" y="3729038"/>
          <p14:tracePt t="20945" x="115888" y="3778250"/>
          <p14:tracePt t="20963" x="149225" y="3829050"/>
          <p14:tracePt t="20996" x="200025" y="3895725"/>
          <p14:tracePt t="21013" x="282575" y="3978275"/>
          <p14:tracePt t="21029" x="349250" y="4078288"/>
          <p14:tracePt t="21047" x="449263" y="4194175"/>
          <p14:tracePt t="21063" x="582613" y="4311650"/>
          <p14:tracePt t="21080" x="715963" y="4411663"/>
          <p14:tracePt t="21096" x="815975" y="4478338"/>
          <p14:tracePt t="21098" x="866775" y="4527550"/>
          <p14:tracePt t="21113" x="915988" y="4560888"/>
          <p14:tracePt t="21115" x="949325" y="4594225"/>
          <p14:tracePt t="21130" x="1065213" y="4660900"/>
          <p14:tracePt t="21146" x="1131888" y="4710113"/>
          <p14:tracePt t="21164" x="1231900" y="4743450"/>
          <p14:tracePt t="21180" x="1298575" y="4810125"/>
          <p14:tracePt t="21196" x="1349375" y="4843463"/>
          <p14:tracePt t="21219" x="1349375" y="4860925"/>
          <p14:tracePt t="21229" x="1365250" y="4876800"/>
          <p14:tracePt t="21246" x="1398588" y="4943475"/>
          <p14:tracePt t="21262" x="1431925" y="4976813"/>
          <p14:tracePt t="21279" x="1516063" y="5027613"/>
          <p14:tracePt t="21295" x="1649413" y="5076825"/>
          <p14:tracePt t="21312" x="1949450" y="5176838"/>
          <p14:tracePt t="21329" x="2281238" y="5276850"/>
          <p14:tracePt t="21330" x="2498725" y="5292725"/>
          <p14:tracePt t="21345" x="2714625" y="5326063"/>
          <p14:tracePt t="21346" x="2932113" y="5376863"/>
          <p14:tracePt t="21363" x="3114675" y="5392738"/>
          <p14:tracePt t="21364" x="3263900" y="5410200"/>
          <p14:tracePt t="21379" x="3463925" y="5426075"/>
          <p14:tracePt t="21396" x="3730625" y="5476875"/>
          <p14:tracePt t="21413" x="4064000" y="5476875"/>
          <p14:tracePt t="21429" x="4313238" y="5492750"/>
          <p14:tracePt t="21446" x="4513263" y="5526088"/>
          <p14:tracePt t="21463" x="4646613" y="5526088"/>
          <p14:tracePt t="21480" x="4779963" y="5526088"/>
          <p14:tracePt t="21496" x="4879975" y="5526088"/>
          <p14:tracePt t="21512" x="4979988" y="5526088"/>
          <p14:tracePt t="21531" x="5129213" y="5526088"/>
          <p14:tracePt t="21547" x="5295900" y="5526088"/>
          <p14:tracePt t="21563" x="5395913" y="5526088"/>
          <p14:tracePt t="21579" x="5462588" y="5526088"/>
          <p14:tracePt t="21596" x="5529263" y="5526088"/>
          <p14:tracePt t="21613" x="5562600" y="5526088"/>
          <p14:tracePt t="21629" x="5613400" y="5510213"/>
          <p14:tracePt t="21646" x="5662613" y="5510213"/>
          <p14:tracePt t="21663" x="5846763" y="5492750"/>
          <p14:tracePt t="21680" x="6062663" y="5492750"/>
          <p14:tracePt t="21697" x="6278563" y="5492750"/>
          <p14:tracePt t="21699" x="6429375" y="5492750"/>
          <p14:tracePt t="21713" x="6496050" y="5476875"/>
          <p14:tracePt t="21714" x="6562725" y="5476875"/>
          <p14:tracePt t="21729" x="6629400" y="5459413"/>
          <p14:tracePt t="21730" x="6662738" y="5443538"/>
          <p14:tracePt t="21746" x="6711950" y="5410200"/>
          <p14:tracePt t="21764" x="6745288" y="5359400"/>
          <p14:tracePt t="21779" x="6778625" y="5326063"/>
          <p14:tracePt t="21795" x="6796088" y="5259388"/>
          <p14:tracePt t="21812" x="6796088" y="5192713"/>
          <p14:tracePt t="21829" x="6811963" y="5110163"/>
          <p14:tracePt t="21846" x="6811963" y="5027613"/>
          <p14:tracePt t="21863" x="6845300" y="4960938"/>
          <p14:tracePt t="21880" x="6862763" y="4860925"/>
          <p14:tracePt t="21883" x="6862763" y="4827588"/>
          <p14:tracePt t="21896" x="6878638" y="4776788"/>
          <p14:tracePt t="21899" x="6878638" y="4727575"/>
          <p14:tracePt t="21912" x="6896100" y="4694238"/>
          <p14:tracePt t="21915" x="6896100" y="4627563"/>
          <p14:tracePt t="21929" x="6896100" y="4560888"/>
          <p14:tracePt t="21948" x="6929438" y="4394200"/>
          <p14:tracePt t="21964" x="6929438" y="4311650"/>
          <p14:tracePt t="21980" x="6896100" y="4178300"/>
          <p14:tracePt t="21996" x="6845300" y="4127500"/>
          <p14:tracePt t="22013" x="6811963" y="4078288"/>
          <p14:tracePt t="22030" x="6796088" y="4044950"/>
          <p14:tracePt t="22047" x="6762750" y="3995738"/>
          <p14:tracePt t="22063" x="6745288" y="3978275"/>
          <p14:tracePt t="22079" x="6729413" y="3978275"/>
          <p14:tracePt t="22096" x="6662738" y="3944938"/>
          <p14:tracePt t="22099" x="6611938" y="3929063"/>
          <p14:tracePt t="22112" x="6578600" y="3911600"/>
          <p14:tracePt t="22129" x="6462713" y="3862388"/>
          <p14:tracePt t="22131" x="6462713" y="3844925"/>
          <p14:tracePt t="22146" x="6411913" y="3829050"/>
          <p14:tracePt t="22164" x="6196013" y="3695700"/>
          <p14:tracePt t="22179" x="6013450" y="3629025"/>
          <p14:tracePt t="22195" x="5913438" y="3578225"/>
          <p14:tracePt t="22212" x="5829300" y="3544888"/>
          <p14:tracePt t="22230" x="5713413" y="3495675"/>
          <p14:tracePt t="22245" x="5595938" y="3478213"/>
          <p14:tracePt t="22264" x="5395913" y="3395663"/>
          <p14:tracePt t="22280" x="5180013" y="3346450"/>
          <p14:tracePt t="22295" x="4897438" y="3279775"/>
          <p14:tracePt t="22312" x="4579938" y="3195638"/>
          <p14:tracePt t="22330" x="4330700" y="3146425"/>
          <p14:tracePt t="22333" x="4230688" y="3128963"/>
          <p14:tracePt t="22347" x="4130675" y="3128963"/>
          <p14:tracePt t="22363" x="4097338" y="3095625"/>
          <p14:tracePt t="22420" x="4079875" y="3095625"/>
          <p14:tracePt t="22428" x="4064000" y="3095625"/>
          <p14:tracePt t="22446" x="3948113" y="3095625"/>
          <p14:tracePt t="22462" x="3814763" y="3079750"/>
          <p14:tracePt t="22479" x="3630613" y="3046413"/>
          <p14:tracePt t="22496" x="3430588" y="3046413"/>
          <p14:tracePt t="22512" x="3281363" y="3046413"/>
          <p14:tracePt t="22529" x="3097213" y="2995613"/>
          <p14:tracePt t="22531" x="3032125" y="2995613"/>
          <p14:tracePt t="22547" x="2932113" y="2979738"/>
          <p14:tracePt t="22563" x="2881313" y="2979738"/>
          <p14:tracePt t="22579" x="2865438" y="2979738"/>
          <p14:tracePt t="22627" x="2847975" y="2979738"/>
          <p14:tracePt t="22634" x="2814638" y="2979738"/>
          <p14:tracePt t="22646" x="2798763" y="2979738"/>
          <p14:tracePt t="22662" x="2747963" y="2979738"/>
          <p14:tracePt t="22679" x="2681288" y="2979738"/>
          <p14:tracePt t="22697" x="2547938" y="2979738"/>
          <p14:tracePt t="22698" x="2481263" y="2995613"/>
          <p14:tracePt t="22713" x="2414588" y="2995613"/>
          <p14:tracePt t="22715" x="2365375" y="3013075"/>
          <p14:tracePt t="22747" x="2114550" y="3028950"/>
          <p14:tracePt t="22767" x="2016125" y="3062288"/>
          <p14:tracePt t="22779" x="1916113" y="3079750"/>
          <p14:tracePt t="22796" x="1882775" y="3079750"/>
          <p14:tracePt t="22814" x="1831975" y="3079750"/>
          <p14:tracePt t="22829" x="1816100" y="3079750"/>
          <p14:tracePt t="22846" x="1782763" y="3095625"/>
          <p14:tracePt t="22863" x="1749425" y="3095625"/>
          <p14:tracePt t="22880" x="1665288" y="3113088"/>
          <p14:tracePt t="22896" x="1616075" y="3113088"/>
          <p14:tracePt t="22912" x="1531938" y="3146425"/>
          <p14:tracePt t="22929" x="1431925" y="3162300"/>
          <p14:tracePt t="22947" x="1316038" y="3179763"/>
          <p14:tracePt t="22963" x="1265238" y="3213100"/>
          <p14:tracePt t="22979" x="1249363" y="3228975"/>
          <p14:tracePt t="22995" x="1182688" y="3262313"/>
          <p14:tracePt t="23012" x="1149350" y="3279775"/>
          <p14:tracePt t="23031" x="1131888" y="3279775"/>
          <p14:tracePt t="23046" x="1116013" y="3295650"/>
          <p14:tracePt t="23075" x="1116013" y="3313113"/>
          <p14:tracePt t="23132" x="1098550" y="3328988"/>
          <p14:tracePt t="23155" x="1065213" y="3346450"/>
          <p14:tracePt t="23170" x="1049338" y="3362325"/>
          <p14:tracePt t="23181" x="1049338" y="3379788"/>
          <p14:tracePt t="23196" x="1000125" y="3413125"/>
          <p14:tracePt t="23213" x="933450" y="3478213"/>
          <p14:tracePt t="23229" x="900113" y="3529013"/>
          <p14:tracePt t="23247" x="866775" y="3544888"/>
          <p14:tracePt t="23262" x="849313" y="3578225"/>
          <p14:tracePt t="23279" x="833438" y="3578225"/>
          <p14:tracePt t="23297" x="815975" y="3578225"/>
          <p14:tracePt t="23299" x="815975" y="3595688"/>
          <p14:tracePt t="23347" x="766763" y="3644900"/>
          <p14:tracePt t="23363" x="700088" y="3662363"/>
          <p14:tracePt t="23379" x="649288" y="3695700"/>
          <p14:tracePt t="23395" x="633413" y="3729038"/>
          <p14:tracePt t="23412" x="549275" y="3778250"/>
          <p14:tracePt t="23430" x="515938" y="3795713"/>
          <p14:tracePt t="23447" x="449263" y="3862388"/>
          <p14:tracePt t="23462" x="382588" y="3878263"/>
          <p14:tracePt t="23480" x="349250" y="3929063"/>
          <p14:tracePt t="23482" x="333375" y="3944938"/>
          <p14:tracePt t="23495" x="315913" y="3944938"/>
          <p14:tracePt t="23513" x="282575" y="3978275"/>
          <p14:tracePt t="23516" x="266700" y="3995738"/>
          <p14:tracePt t="23530" x="249238" y="4011613"/>
          <p14:tracePt t="23564" x="233363" y="4027488"/>
          <p14:tracePt t="23595" x="215900" y="4027488"/>
          <p14:tracePt t="23730" x="200025" y="4027488"/>
          <p14:tracePt t="23746" x="166688" y="4060825"/>
          <p14:tracePt t="23763" x="66675" y="4144963"/>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C11AC-1175-4B45-4B65-9DC8BBA25558}"/>
              </a:ext>
            </a:extLst>
          </p:cNvPr>
          <p:cNvSpPr>
            <a:spLocks noGrp="1"/>
          </p:cNvSpPr>
          <p:nvPr>
            <p:ph type="title"/>
          </p:nvPr>
        </p:nvSpPr>
        <p:spPr/>
        <p:txBody>
          <a:bodyPr/>
          <a:lstStyle/>
          <a:p>
            <a:r>
              <a:rPr lang="en-US" dirty="0"/>
              <a:t>Reduction </a:t>
            </a:r>
          </a:p>
        </p:txBody>
      </p:sp>
      <p:pic>
        <p:nvPicPr>
          <p:cNvPr id="5" name="Content Placeholder 4">
            <a:extLst>
              <a:ext uri="{FF2B5EF4-FFF2-40B4-BE49-F238E27FC236}">
                <a16:creationId xmlns:a16="http://schemas.microsoft.com/office/drawing/2014/main" id="{340E3298-19D8-2720-FDA2-1C680F2FD16A}"/>
              </a:ext>
            </a:extLst>
          </p:cNvPr>
          <p:cNvPicPr>
            <a:picLocks noGrp="1" noChangeAspect="1"/>
          </p:cNvPicPr>
          <p:nvPr>
            <p:ph idx="1"/>
          </p:nvPr>
        </p:nvPicPr>
        <p:blipFill>
          <a:blip r:embed="rId5"/>
          <a:stretch>
            <a:fillRect/>
          </a:stretch>
        </p:blipFill>
        <p:spPr>
          <a:xfrm>
            <a:off x="515876" y="1006131"/>
            <a:ext cx="8522971" cy="2711854"/>
          </a:xfrm>
          <a:prstGeom prst="rect">
            <a:avLst/>
          </a:prstGeom>
        </p:spPr>
      </p:pic>
      <p:sp>
        <p:nvSpPr>
          <p:cNvPr id="6" name="TextBox 5">
            <a:extLst>
              <a:ext uri="{FF2B5EF4-FFF2-40B4-BE49-F238E27FC236}">
                <a16:creationId xmlns:a16="http://schemas.microsoft.com/office/drawing/2014/main" id="{544350E8-927C-E8BA-6F73-5EC8D701BDB8}"/>
              </a:ext>
            </a:extLst>
          </p:cNvPr>
          <p:cNvSpPr txBox="1"/>
          <p:nvPr/>
        </p:nvSpPr>
        <p:spPr>
          <a:xfrm>
            <a:off x="515876" y="3648973"/>
            <a:ext cx="7724312" cy="830997"/>
          </a:xfrm>
          <a:prstGeom prst="rect">
            <a:avLst/>
          </a:prstGeom>
          <a:noFill/>
        </p:spPr>
        <p:txBody>
          <a:bodyPr wrap="square" rtlCol="0">
            <a:spAutoFit/>
          </a:bodyPr>
          <a:lstStyle/>
          <a:p>
            <a:r>
              <a:rPr lang="en-US" sz="2400" dirty="0"/>
              <a:t>Phosphate being fully oxidize must be reduced to a non-soluble form</a:t>
            </a:r>
            <a:r>
              <a:rPr lang="en-US" dirty="0"/>
              <a:t>.</a:t>
            </a:r>
          </a:p>
        </p:txBody>
      </p:sp>
      <p:pic>
        <p:nvPicPr>
          <p:cNvPr id="4" name="Video 3">
            <a:hlinkClick r:id="" action="ppaction://media"/>
            <a:extLst>
              <a:ext uri="{FF2B5EF4-FFF2-40B4-BE49-F238E27FC236}">
                <a16:creationId xmlns:a16="http://schemas.microsoft.com/office/drawing/2014/main" id="{0ED27A60-4139-4412-7E29-977EBD867B2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420624" y="6263639"/>
            <a:ext cx="616929" cy="616929"/>
          </a:xfrm>
          <a:prstGeom prst="ellipse">
            <a:avLst/>
          </a:prstGeom>
        </p:spPr>
      </p:pic>
    </p:spTree>
    <p:extLst>
      <p:ext uri="{BB962C8B-B14F-4D97-AF65-F5344CB8AC3E}">
        <p14:creationId xmlns:p14="http://schemas.microsoft.com/office/powerpoint/2010/main" val="3014307598"/>
      </p:ext>
    </p:extLst>
  </p:cSld>
  <p:clrMapOvr>
    <a:masterClrMapping/>
  </p:clrMapOvr>
  <mc:AlternateContent xmlns:mc="http://schemas.openxmlformats.org/markup-compatibility/2006" xmlns:p14="http://schemas.microsoft.com/office/powerpoint/2010/main">
    <mc:Choice Requires="p14">
      <p:transition spd="slow" p14:dur="2000" advTm="22295"/>
    </mc:Choice>
    <mc:Fallback xmlns="">
      <p:transition spd="slow" advTm="22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06EE0-4E78-282D-B3BD-12FDC9D4D2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1126C4-F5A9-4D84-9809-2D1BD3DE7866}"/>
              </a:ext>
            </a:extLst>
          </p:cNvPr>
          <p:cNvSpPr>
            <a:spLocks noGrp="1"/>
          </p:cNvSpPr>
          <p:nvPr>
            <p:ph type="title"/>
          </p:nvPr>
        </p:nvSpPr>
        <p:spPr/>
        <p:txBody>
          <a:bodyPr/>
          <a:lstStyle/>
          <a:p>
            <a:r>
              <a:rPr lang="en-US" b="1" dirty="0"/>
              <a:t>ZVI Oxidation &amp; Ion Release:</a:t>
            </a:r>
            <a:endParaRPr lang="en-US" dirty="0"/>
          </a:p>
        </p:txBody>
      </p:sp>
      <p:pic>
        <p:nvPicPr>
          <p:cNvPr id="1059" name="Picture 17">
            <a:extLst>
              <a:ext uri="{FF2B5EF4-FFF2-40B4-BE49-F238E27FC236}">
                <a16:creationId xmlns:a16="http://schemas.microsoft.com/office/drawing/2014/main" id="{872D28BB-03A1-2A54-1980-92F7E0190C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776" y="2761013"/>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45">
            <a:extLst>
              <a:ext uri="{FF2B5EF4-FFF2-40B4-BE49-F238E27FC236}">
                <a16:creationId xmlns:a16="http://schemas.microsoft.com/office/drawing/2014/main" id="{6991219A-D440-F95E-1844-F26260525B86}"/>
              </a:ext>
            </a:extLst>
          </p:cNvPr>
          <p:cNvSpPr>
            <a:spLocks noChangeArrowheads="1"/>
          </p:cNvSpPr>
          <p:nvPr/>
        </p:nvSpPr>
        <p:spPr bwMode="auto">
          <a:xfrm>
            <a:off x="348387" y="1288133"/>
            <a:ext cx="890660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Proxima Nova A"/>
                <a:ea typeface="Aptos" panose="020B0004020202020204" pitchFamily="34" charset="0"/>
                <a:cs typeface="Times New Roman" panose="02020603050405020304" pitchFamily="18" charset="0"/>
              </a:rPr>
              <a:t>Zero-valent iron (</a:t>
            </a:r>
            <a:r>
              <a:rPr kumimoji="0" lang="en-US" altLang="en-US" sz="3200" b="0" i="1" u="none" strike="noStrike" cap="none" normalizeH="0" baseline="0" dirty="0">
                <a:ln>
                  <a:noFill/>
                </a:ln>
                <a:solidFill>
                  <a:schemeClr val="tx1"/>
                </a:solidFill>
                <a:effectLst/>
                <a:latin typeface="Proxima Nova A"/>
                <a:ea typeface="Aptos" panose="020B0004020202020204" pitchFamily="34" charset="0"/>
                <a:cs typeface="Times New Roman" panose="02020603050405020304" pitchFamily="18" charset="0"/>
              </a:rPr>
              <a:t>Fe0</a:t>
            </a:r>
            <a:r>
              <a:rPr kumimoji="0" lang="en-US" altLang="en-US" sz="3200" b="0" i="0" u="none" strike="noStrike" cap="none" normalizeH="0" baseline="0" dirty="0">
                <a:ln>
                  <a:noFill/>
                </a:ln>
                <a:solidFill>
                  <a:schemeClr val="tx1"/>
                </a:solidFill>
                <a:effectLst/>
                <a:latin typeface="Proxima Nova A"/>
                <a:ea typeface="Aptos" panose="020B0004020202020204" pitchFamily="34" charset="0"/>
                <a:cs typeface="Times New Roman" panose="02020603050405020304" pitchFamily="18" charset="0"/>
              </a:rPr>
              <a:t>) corrodes (Oxidizes),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Proxima Nova A"/>
                <a:ea typeface="Aptos" panose="020B0004020202020204" pitchFamily="34" charset="0"/>
                <a:cs typeface="Times New Roman" panose="02020603050405020304" pitchFamily="18" charset="0"/>
              </a:rPr>
              <a:t>losing electrons and forming dissolved iron ions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Proxima Nova A"/>
                <a:ea typeface="Aptos" panose="020B0004020202020204" pitchFamily="34" charset="0"/>
                <a:cs typeface="Times New Roman" panose="02020603050405020304" pitchFamily="18" charset="0"/>
              </a:rPr>
              <a:t>(</a:t>
            </a:r>
            <a:r>
              <a:rPr kumimoji="0" lang="en-US" altLang="en-US" sz="3200" b="0" i="1" u="none" strike="noStrike" cap="none" normalizeH="0" baseline="0" dirty="0">
                <a:ln>
                  <a:noFill/>
                </a:ln>
                <a:solidFill>
                  <a:schemeClr val="tx1"/>
                </a:solidFill>
                <a:effectLst/>
                <a:latin typeface="Proxima Nova A"/>
                <a:ea typeface="Aptos" panose="020B0004020202020204" pitchFamily="34" charset="0"/>
                <a:cs typeface="Times New Roman" panose="02020603050405020304" pitchFamily="18" charset="0"/>
              </a:rPr>
              <a:t>Fe2+</a:t>
            </a:r>
            <a:r>
              <a:rPr kumimoji="0" lang="en-US" altLang="en-US" sz="3200" b="0" i="0" u="none" strike="noStrike" cap="none" normalizeH="0" baseline="0" dirty="0">
                <a:ln>
                  <a:noFill/>
                </a:ln>
                <a:solidFill>
                  <a:schemeClr val="tx1"/>
                </a:solidFill>
                <a:effectLst/>
                <a:latin typeface="Proxima Nova A"/>
                <a:ea typeface="Aptos" panose="020B0004020202020204" pitchFamily="34" charset="0"/>
                <a:cs typeface="Times New Roman" panose="02020603050405020304" pitchFamily="18" charset="0"/>
              </a:rPr>
              <a:t>) and </a:t>
            </a:r>
            <a:r>
              <a:rPr kumimoji="0" lang="en-US" altLang="en-US" sz="3200" b="0" i="0" u="none" strike="noStrike" cap="none" normalizeH="0" baseline="0" dirty="0">
                <a:ln>
                  <a:noFill/>
                </a:ln>
                <a:solidFill>
                  <a:schemeClr val="tx1"/>
                </a:solidFill>
                <a:effectLst/>
                <a:latin typeface="Proxima Nova A"/>
                <a:ea typeface="Times New Roman" panose="02020603050405020304" pitchFamily="18" charset="0"/>
                <a:cs typeface="Times New Roman" panose="02020603050405020304" pitchFamily="18" charset="0"/>
              </a:rPr>
              <a:t>(</a:t>
            </a:r>
            <a:r>
              <a:rPr kumimoji="0" lang="en-US" altLang="en-US" sz="3200" b="0" i="1" u="none" strike="noStrike" cap="none" normalizeH="0" baseline="0" dirty="0">
                <a:ln>
                  <a:noFill/>
                </a:ln>
                <a:solidFill>
                  <a:schemeClr val="tx1"/>
                </a:solidFill>
                <a:effectLst/>
                <a:latin typeface="Proxima Nova A"/>
                <a:ea typeface="Aptos" panose="020B0004020202020204" pitchFamily="34" charset="0"/>
                <a:cs typeface="Times New Roman" panose="02020603050405020304" pitchFamily="18" charset="0"/>
              </a:rPr>
              <a:t>Fe3+</a:t>
            </a:r>
            <a:r>
              <a:rPr kumimoji="0" lang="en-US" altLang="en-US" sz="3200" b="0" i="0" u="none" strike="noStrike" cap="none" normalizeH="0" baseline="0" dirty="0">
                <a:ln>
                  <a:noFill/>
                </a:ln>
                <a:solidFill>
                  <a:schemeClr val="tx1"/>
                </a:solidFill>
                <a:effectLst/>
                <a:latin typeface="Proxima Nova A"/>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Proxima Nova 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1" u="none" strike="noStrike" cap="none" normalizeH="0" baseline="0" dirty="0">
                <a:ln>
                  <a:noFill/>
                </a:ln>
                <a:solidFill>
                  <a:schemeClr val="tx1"/>
                </a:solidFill>
                <a:effectLst/>
                <a:latin typeface="Proxima Nova A"/>
                <a:ea typeface="Aptos" panose="020B0004020202020204" pitchFamily="34" charset="0"/>
                <a:cs typeface="Times New Roman" panose="02020603050405020304" pitchFamily="18" charset="0"/>
              </a:rPr>
              <a:t>Example (Simplified Aerobic):</a:t>
            </a:r>
            <a:r>
              <a:rPr kumimoji="0" lang="en-US" altLang="en-US" sz="3200" b="0" i="0" u="none" strike="noStrike" cap="none" normalizeH="0" baseline="0" dirty="0">
                <a:ln>
                  <a:noFill/>
                </a:ln>
                <a:solidFill>
                  <a:schemeClr val="tx1"/>
                </a:solidFill>
                <a:effectLst/>
                <a:latin typeface="Proxima Nova A"/>
                <a:ea typeface="Aptos" panose="020B0004020202020204" pitchFamily="34" charset="0"/>
                <a:cs typeface="Times New Roman" panose="02020603050405020304" pitchFamily="18" charset="0"/>
              </a:rPr>
              <a:t> </a:t>
            </a:r>
            <a:endParaRPr kumimoji="0" lang="en-US" altLang="en-US" sz="3200" b="0" i="0" u="none" strike="noStrike" cap="none" normalizeH="0" baseline="0" dirty="0">
              <a:ln>
                <a:noFill/>
              </a:ln>
              <a:solidFill>
                <a:schemeClr val="tx1"/>
              </a:solidFill>
              <a:effectLst/>
              <a:latin typeface="Proxima Nova 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Proxima Nova A"/>
            </a:endParaRPr>
          </a:p>
        </p:txBody>
      </p:sp>
      <p:pic>
        <p:nvPicPr>
          <p:cNvPr id="1068" name="Picture 17">
            <a:extLst>
              <a:ext uri="{FF2B5EF4-FFF2-40B4-BE49-F238E27FC236}">
                <a16:creationId xmlns:a16="http://schemas.microsoft.com/office/drawing/2014/main" id="{EE5336C6-21DD-7B63-C70B-6468355DC4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935" y="1672467"/>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46">
            <a:extLst>
              <a:ext uri="{FF2B5EF4-FFF2-40B4-BE49-F238E27FC236}">
                <a16:creationId xmlns:a16="http://schemas.microsoft.com/office/drawing/2014/main" id="{1C7A9D93-D1CD-77E0-EDBB-FF70C0C8066F}"/>
              </a:ext>
            </a:extLst>
          </p:cNvPr>
          <p:cNvSpPr>
            <a:spLocks noChangeArrowheads="1"/>
          </p:cNvSpPr>
          <p:nvPr/>
        </p:nvSpPr>
        <p:spPr bwMode="auto">
          <a:xfrm>
            <a:off x="348387" y="3429000"/>
            <a:ext cx="8334013"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1" u="none" strike="noStrike" cap="none" normalizeH="0" baseline="0" dirty="0">
                <a:ln>
                  <a:noFill/>
                </a:ln>
                <a:solidFill>
                  <a:schemeClr val="tx1"/>
                </a:solidFill>
                <a:effectLst/>
                <a:latin typeface="Proxima Nova A"/>
                <a:ea typeface="Aptos" panose="020B0004020202020204" pitchFamily="34" charset="0"/>
                <a:cs typeface="Times New Roman" panose="02020603050405020304" pitchFamily="18" charset="0"/>
              </a:rPr>
              <a:t>Fe0→Fe2+ +2e-</a:t>
            </a:r>
            <a:endParaRPr kumimoji="0" lang="en-US" altLang="en-US" sz="3200" b="0" i="0" u="none" strike="noStrike" cap="none" normalizeH="0" baseline="0" dirty="0">
              <a:ln>
                <a:noFill/>
              </a:ln>
              <a:solidFill>
                <a:schemeClr val="tx1"/>
              </a:solidFill>
              <a:effectLst/>
              <a:latin typeface="Proxima Nova A"/>
            </a:endParaRPr>
          </a:p>
          <a:p>
            <a:pPr eaLnBrk="0" fontAlgn="base" hangingPunct="0">
              <a:spcBef>
                <a:spcPct val="0"/>
              </a:spcBef>
              <a:spcAft>
                <a:spcPct val="0"/>
              </a:spcAft>
            </a:pPr>
            <a:r>
              <a:rPr kumimoji="0" lang="en-US" altLang="en-US" sz="3200" b="0" i="0" u="none" strike="noStrike" cap="none" normalizeH="0" baseline="0" dirty="0">
                <a:ln>
                  <a:noFill/>
                </a:ln>
                <a:solidFill>
                  <a:schemeClr val="tx1"/>
                </a:solidFill>
                <a:effectLst/>
                <a:latin typeface="Proxima Nova A"/>
                <a:ea typeface="Aptos" panose="020B0004020202020204" pitchFamily="34" charset="0"/>
                <a:cs typeface="Times New Roman" panose="02020603050405020304" pitchFamily="18" charset="0"/>
              </a:rPr>
              <a:t>followed by </a:t>
            </a:r>
            <a:r>
              <a:rPr kumimoji="0" lang="en-US" altLang="en-US" sz="3200" b="0" i="1" u="none" strike="noStrike" cap="none" normalizeH="0" baseline="0" dirty="0">
                <a:ln>
                  <a:noFill/>
                </a:ln>
                <a:solidFill>
                  <a:schemeClr val="tx1"/>
                </a:solidFill>
                <a:effectLst/>
                <a:latin typeface="Proxima Nova A"/>
                <a:ea typeface="Aptos" panose="020B0004020202020204" pitchFamily="34" charset="0"/>
                <a:cs typeface="Times New Roman" panose="02020603050405020304" pitchFamily="18" charset="0"/>
              </a:rPr>
              <a:t>Fe2+ </a:t>
            </a:r>
            <a:r>
              <a:rPr kumimoji="0" lang="en-US" altLang="en-US" sz="3200" b="0" i="0" u="none" strike="noStrike" cap="none" normalizeH="0" baseline="0" dirty="0">
                <a:ln>
                  <a:noFill/>
                </a:ln>
                <a:solidFill>
                  <a:schemeClr val="tx1"/>
                </a:solidFill>
                <a:effectLst/>
                <a:latin typeface="Proxima Nova A"/>
                <a:ea typeface="Aptos" panose="020B0004020202020204" pitchFamily="34" charset="0"/>
                <a:cs typeface="Times New Roman" panose="02020603050405020304" pitchFamily="18" charset="0"/>
              </a:rPr>
              <a:t>oxidation to </a:t>
            </a:r>
            <a:r>
              <a:rPr kumimoji="0" lang="en-US" altLang="en-US" sz="3200" b="0" i="1" u="none" strike="noStrike" cap="none" normalizeH="0" baseline="0" dirty="0">
                <a:ln>
                  <a:noFill/>
                </a:ln>
                <a:solidFill>
                  <a:schemeClr val="tx1"/>
                </a:solidFill>
                <a:effectLst/>
                <a:latin typeface="Proxima Nova A"/>
                <a:ea typeface="Aptos" panose="020B0004020202020204" pitchFamily="34" charset="0"/>
                <a:cs typeface="Times New Roman" panose="02020603050405020304" pitchFamily="18" charset="0"/>
              </a:rPr>
              <a:t>Fe3+</a:t>
            </a:r>
            <a:r>
              <a:rPr lang="en-US" altLang="en-US" sz="3200" i="1" dirty="0">
                <a:latin typeface="Proxima Nova A"/>
                <a:ea typeface="Aptos" panose="020B0004020202020204" pitchFamily="34" charset="0"/>
                <a:cs typeface="Times New Roman" panose="02020603050405020304" pitchFamily="18" charset="0"/>
              </a:rPr>
              <a:t> 1e-</a:t>
            </a:r>
          </a:p>
          <a:p>
            <a:pPr eaLnBrk="0" fontAlgn="base" hangingPunct="0">
              <a:spcBef>
                <a:spcPct val="0"/>
              </a:spcBef>
              <a:spcAft>
                <a:spcPct val="0"/>
              </a:spcAft>
            </a:pPr>
            <a:endParaRPr lang="en-US" altLang="en-US" sz="3200" i="1" dirty="0">
              <a:latin typeface="Proxima Nova A"/>
              <a:cs typeface="Times New Roman" panose="02020603050405020304" pitchFamily="18" charset="0"/>
            </a:endParaRPr>
          </a:p>
          <a:p>
            <a:pPr eaLnBrk="0" fontAlgn="base" hangingPunct="0">
              <a:spcBef>
                <a:spcPct val="0"/>
              </a:spcBef>
              <a:spcAft>
                <a:spcPct val="0"/>
              </a:spcAft>
            </a:pPr>
            <a:r>
              <a:rPr lang="en-US" altLang="en-US" sz="3200" i="1" dirty="0">
                <a:latin typeface="Proxima Nova A"/>
                <a:cs typeface="Times New Roman" panose="02020603050405020304" pitchFamily="18" charset="0"/>
              </a:rPr>
              <a:t>Iron oxidation releasing a total of 3 electrons</a:t>
            </a:r>
            <a:endParaRPr lang="en-US" altLang="en-US" sz="3200" dirty="0">
              <a:latin typeface="Proxima Nova 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Proxima Nova A"/>
            </a:endParaRPr>
          </a:p>
        </p:txBody>
      </p:sp>
      <p:pic>
        <p:nvPicPr>
          <p:cNvPr id="4" name="Video 3">
            <a:hlinkClick r:id="" action="ppaction://media"/>
            <a:extLst>
              <a:ext uri="{FF2B5EF4-FFF2-40B4-BE49-F238E27FC236}">
                <a16:creationId xmlns:a16="http://schemas.microsoft.com/office/drawing/2014/main" id="{77273FC8-27E3-64E5-542A-7A408FE8369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0" y="6532185"/>
            <a:ext cx="480060" cy="480060"/>
          </a:xfrm>
          <a:prstGeom prst="ellipse">
            <a:avLst/>
          </a:prstGeom>
        </p:spPr>
      </p:pic>
    </p:spTree>
    <p:extLst>
      <p:ext uri="{BB962C8B-B14F-4D97-AF65-F5344CB8AC3E}">
        <p14:creationId xmlns:p14="http://schemas.microsoft.com/office/powerpoint/2010/main" val="3125822429"/>
      </p:ext>
    </p:extLst>
  </p:cSld>
  <p:clrMapOvr>
    <a:masterClrMapping/>
  </p:clrMapOvr>
  <mc:AlternateContent xmlns:mc="http://schemas.openxmlformats.org/markup-compatibility/2006" xmlns:p14="http://schemas.microsoft.com/office/powerpoint/2010/main">
    <mc:Choice Requires="p14">
      <p:transition spd="slow" p14:dur="2000" advTm="19878"/>
    </mc:Choice>
    <mc:Fallback xmlns="">
      <p:transition spd="slow" advTm="19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3A86A75C-4F4B-4683-9AE1-C65F6400EC91}">
      <p14:laserTraceLst xmlns:p14="http://schemas.microsoft.com/office/powerpoint/2010/main">
        <p14:tracePtLst>
          <p14:tracePt t="13616" x="282575" y="4560888"/>
          <p14:tracePt t="13633" x="700088" y="4594225"/>
          <p14:tracePt t="13651" x="1149350" y="4594225"/>
          <p14:tracePt t="13667" x="1598613" y="4594225"/>
          <p14:tracePt t="13683" x="1965325" y="4627563"/>
          <p14:tracePt t="13700" x="2265363" y="4627563"/>
          <p14:tracePt t="13716" x="2481263" y="4627563"/>
          <p14:tracePt t="13718" x="2547938" y="4627563"/>
          <p14:tracePt t="13733" x="2647950" y="4627563"/>
          <p14:tracePt t="13750" x="2698750" y="4627563"/>
          <p14:tracePt t="13751" x="2732088" y="4627563"/>
          <p14:tracePt t="13767" x="2814638" y="4627563"/>
          <p14:tracePt t="13784" x="2932113" y="4627563"/>
          <p14:tracePt t="13801" x="3148013" y="4627563"/>
          <p14:tracePt t="13816" x="3530600" y="4627563"/>
          <p14:tracePt t="13834" x="4014788" y="4627563"/>
          <p14:tracePt t="13851" x="4579938" y="4676775"/>
          <p14:tracePt t="13868" x="4964113" y="4676775"/>
          <p14:tracePt t="13886" x="5262563" y="4694238"/>
          <p14:tracePt t="13900" x="5313363" y="4694238"/>
          <p14:tracePt t="13902" x="5329238" y="4694238"/>
          <p14:tracePt t="13917" x="5380038" y="4694238"/>
          <p14:tracePt t="13936" x="5446713" y="4694238"/>
          <p14:tracePt t="13951" x="5562600" y="4694238"/>
          <p14:tracePt t="13967" x="5746750" y="4694238"/>
          <p14:tracePt t="13983" x="6062663" y="4694238"/>
          <p14:tracePt t="14001" x="6429375" y="4694238"/>
          <p14:tracePt t="14017" x="6845300" y="4694238"/>
          <p14:tracePt t="14034" x="7178675" y="4694238"/>
          <p14:tracePt t="14050" x="7394575" y="4694238"/>
          <p14:tracePt t="14066" x="7494588" y="4694238"/>
          <p14:tracePt t="14083" x="7527925" y="4694238"/>
          <p14:tracePt t="14101" x="7545388" y="4694238"/>
          <p14:tracePt t="14118" x="7612063" y="4676775"/>
          <p14:tracePt t="14134" x="7712075" y="4627563"/>
          <p14:tracePt t="14151" x="7878763" y="4560888"/>
          <p14:tracePt t="14167" x="7994650" y="4511675"/>
          <p14:tracePt t="14184" x="8161338" y="4445000"/>
          <p14:tracePt t="14200" x="8210550" y="4411663"/>
          <p14:tracePt t="14217" x="8243888" y="4360863"/>
          <p14:tracePt t="14234" x="8261350" y="4360863"/>
          <p14:tracePt t="14251" x="8261350" y="4294188"/>
          <p14:tracePt t="14268" x="8261350" y="4227513"/>
          <p14:tracePt t="14283" x="8261350" y="4111625"/>
          <p14:tracePt t="14301" x="8194675" y="4027488"/>
          <p14:tracePt t="14303" x="8177213" y="3995738"/>
          <p14:tracePt t="14319" x="8094663" y="3911600"/>
          <p14:tracePt t="14334" x="8045450" y="3844925"/>
          <p14:tracePt t="14351" x="7994650" y="3778250"/>
          <p14:tracePt t="14368" x="7845425" y="3711575"/>
          <p14:tracePt t="14384" x="7645400" y="3644900"/>
          <p14:tracePt t="14400" x="7412038" y="3578225"/>
          <p14:tracePt t="14417" x="7161213" y="3529013"/>
          <p14:tracePt t="14434" x="6845300" y="3478213"/>
          <p14:tracePt t="14451" x="6529388" y="3413125"/>
          <p14:tracePt t="14467" x="6345238" y="3395663"/>
          <p14:tracePt t="14483" x="6196013" y="3362325"/>
          <p14:tracePt t="14500" x="6080125" y="3295650"/>
          <p14:tracePt t="14517" x="5980113" y="3295650"/>
          <p14:tracePt t="14519" x="5946775" y="3295650"/>
          <p14:tracePt t="14534" x="5795963" y="3279775"/>
          <p14:tracePt t="14551" x="5629275" y="3262313"/>
          <p14:tracePt t="14567" x="5395913" y="3228975"/>
          <p14:tracePt t="14584" x="5095875" y="3179763"/>
          <p14:tracePt t="14600" x="4779963" y="3162300"/>
          <p14:tracePt t="14617" x="4579938" y="3162300"/>
          <p14:tracePt t="14634" x="4464050" y="3162300"/>
          <p14:tracePt t="14651" x="4397375" y="3162300"/>
          <p14:tracePt t="14667" x="4330700" y="3162300"/>
          <p14:tracePt t="14684" x="4279900" y="3162300"/>
          <p14:tracePt t="14701" x="4264025" y="3162300"/>
          <p14:tracePt t="14719" x="4164013" y="3162300"/>
          <p14:tracePt t="14734" x="4014788" y="3162300"/>
          <p14:tracePt t="14751" x="3848100" y="3128963"/>
          <p14:tracePt t="14768" x="3630613" y="3128963"/>
          <p14:tracePt t="14783" x="3414713" y="3113088"/>
          <p14:tracePt t="14800" x="3214688" y="3079750"/>
          <p14:tracePt t="14817" x="3130550" y="3079750"/>
          <p14:tracePt t="14833" x="3081338" y="3079750"/>
          <p14:tracePt t="14855" x="3063875" y="3079750"/>
          <p14:tracePt t="14883" x="3014663" y="3079750"/>
          <p14:tracePt t="14900" x="2881313" y="3079750"/>
          <p14:tracePt t="14902" x="2832100" y="3079750"/>
          <p14:tracePt t="14917" x="2698750" y="3079750"/>
          <p14:tracePt t="14918" x="2598738" y="3079750"/>
          <p14:tracePt t="14935" x="2381250" y="3079750"/>
          <p14:tracePt t="14950" x="2298700" y="3079750"/>
          <p14:tracePt t="14951" x="2198688" y="3079750"/>
          <p14:tracePt t="14967" x="2098675" y="3079750"/>
          <p14:tracePt t="14984" x="2065338" y="3079750"/>
          <p14:tracePt t="15001" x="2032000" y="3079750"/>
          <p14:tracePt t="15017" x="1982788" y="3079750"/>
          <p14:tracePt t="15038" x="1965325" y="3079750"/>
          <p14:tracePt t="15050" x="1949450" y="3079750"/>
          <p14:tracePt t="15069" x="1898650" y="3079750"/>
          <p14:tracePt t="15069" x="1849438" y="3079750"/>
          <p14:tracePt t="15084" x="1816100" y="3079750"/>
          <p14:tracePt t="15102" x="1749425" y="3079750"/>
          <p14:tracePt t="15119" x="1665288" y="3095625"/>
          <p14:tracePt t="15138" x="1616075" y="3095625"/>
          <p14:tracePt t="15151" x="1516063" y="3113088"/>
          <p14:tracePt t="15168" x="1431925" y="3113088"/>
          <p14:tracePt t="15184" x="1349375" y="3128963"/>
          <p14:tracePt t="15200" x="1182688" y="3146425"/>
          <p14:tracePt t="15218" x="1065213" y="3162300"/>
          <p14:tracePt t="15234" x="1031875" y="3179763"/>
          <p14:tracePt t="15250" x="1016000" y="3179763"/>
          <p14:tracePt t="15267" x="982663" y="3179763"/>
          <p14:tracePt t="15283" x="966788" y="3195638"/>
          <p14:tracePt t="15301" x="915988" y="3195638"/>
          <p14:tracePt t="15302" x="900113" y="3195638"/>
          <p14:tracePt t="15316" x="833438" y="3195638"/>
          <p14:tracePt t="15334" x="515938" y="3195638"/>
          <p14:tracePt t="15350" x="333375" y="3195638"/>
          <p14:tracePt t="15367" x="200025" y="3195638"/>
          <p14:tracePt t="15383" x="182563" y="3195638"/>
          <p14:tracePt t="15400" x="166688" y="3195638"/>
          <p14:tracePt t="15450" x="133350" y="3195638"/>
          <p14:tracePt t="15469" x="33338" y="32131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A0091-AA13-D248-6FC7-6A5A894302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3D76E4-05D0-68F1-8841-8817DC4B6429}"/>
              </a:ext>
            </a:extLst>
          </p:cNvPr>
          <p:cNvSpPr>
            <a:spLocks noGrp="1"/>
          </p:cNvSpPr>
          <p:nvPr>
            <p:ph type="title"/>
          </p:nvPr>
        </p:nvSpPr>
        <p:spPr/>
        <p:txBody>
          <a:bodyPr/>
          <a:lstStyle/>
          <a:p>
            <a:r>
              <a:rPr lang="en-US" b="1" dirty="0"/>
              <a:t>Phosphate Reduction-Precipitation:</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A3FCF49-7AE0-011E-D545-CAD6D444B409}"/>
                  </a:ext>
                </a:extLst>
              </p:cNvPr>
              <p:cNvSpPr>
                <a:spLocks noGrp="1"/>
              </p:cNvSpPr>
              <p:nvPr>
                <p:ph idx="1"/>
              </p:nvPr>
            </p:nvSpPr>
            <p:spPr>
              <a:xfrm>
                <a:off x="414069" y="1310186"/>
                <a:ext cx="8617788" cy="3624123"/>
              </a:xfrm>
            </p:spPr>
            <p:txBody>
              <a:bodyPr>
                <a:normAutofit fontScale="92500" lnSpcReduction="10000"/>
              </a:bodyPr>
              <a:lstStyle/>
              <a:p>
                <a:pPr marL="0" indent="0">
                  <a:buNone/>
                </a:pPr>
                <a:r>
                  <a:rPr lang="en-US" dirty="0"/>
                  <a:t>Zero-valent iron (ZVI) removes phosphate from water primarily through corrosion (Oxidation), releasing ferrous (</a:t>
                </a:r>
                <a14:m>
                  <m:oMath xmlns:m="http://schemas.openxmlformats.org/officeDocument/2006/math">
                    <m:r>
                      <a:rPr lang="en-US" i="1">
                        <a:latin typeface="Cambria Math" panose="02040503050406030204" pitchFamily="18" charset="0"/>
                      </a:rPr>
                      <m:t>𝐹</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2+</m:t>
                        </m:r>
                      </m:sup>
                    </m:sSup>
                  </m:oMath>
                </a14:m>
                <a:r>
                  <a:rPr lang="en-US" dirty="0"/>
                  <a:t>) and ferric (</a:t>
                </a:r>
                <a14:m>
                  <m:oMath xmlns:m="http://schemas.openxmlformats.org/officeDocument/2006/math">
                    <m:r>
                      <a:rPr lang="en-US" i="1">
                        <a:latin typeface="Cambria Math" panose="02040503050406030204" pitchFamily="18" charset="0"/>
                      </a:rPr>
                      <m:t>𝐹</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3+</m:t>
                        </m:r>
                      </m:sup>
                    </m:sSup>
                  </m:oMath>
                </a14:m>
                <a:r>
                  <a:rPr lang="en-US" dirty="0"/>
                  <a:t>) ions that precipitate with phosphate(Reduction) to form insoluble </a:t>
                </a:r>
                <a:r>
                  <a:rPr lang="en-US" u="sng" dirty="0">
                    <a:hlinkClick r:id="rId5"/>
                  </a:rPr>
                  <a:t>iron phosphates</a:t>
                </a:r>
                <a:r>
                  <a:rPr lang="en-US" dirty="0"/>
                  <a:t>, such as </a:t>
                </a:r>
                <a:r>
                  <a:rPr lang="en-US" u="sng" dirty="0">
                    <a:hlinkClick r:id="rId6"/>
                  </a:rPr>
                  <a:t>ferrous phosphate</a:t>
                </a:r>
                <a:r>
                  <a:rPr lang="en-US" dirty="0"/>
                  <a:t> (like vivianite, </a:t>
                </a:r>
                <a14:m>
                  <m:oMath xmlns:m="http://schemas.openxmlformats.org/officeDocument/2006/math">
                    <m:r>
                      <a:rPr lang="en-US" i="1">
                        <a:latin typeface="Cambria Math" panose="02040503050406030204" pitchFamily="18" charset="0"/>
                      </a:rPr>
                      <m:t>𝐹</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3</m:t>
                        </m:r>
                      </m:sub>
                    </m:sSub>
                    <m:r>
                      <a:rPr lang="en-US" i="1">
                        <a:latin typeface="Cambria Math" panose="02040503050406030204" pitchFamily="18" charset="0"/>
                      </a:rPr>
                      <m:t>(</m:t>
                    </m:r>
                    <m:r>
                      <a:rPr lang="en-US" i="1">
                        <a:latin typeface="Cambria Math" panose="02040503050406030204" pitchFamily="18" charset="0"/>
                      </a:rPr>
                      <m:t>𝑃</m:t>
                    </m:r>
                    <m:sSub>
                      <m:sSubPr>
                        <m:ctrlPr>
                          <a:rPr lang="en-US" i="1">
                            <a:latin typeface="Cambria Math" panose="02040503050406030204" pitchFamily="18" charset="0"/>
                          </a:rPr>
                        </m:ctrlPr>
                      </m:sSubPr>
                      <m:e>
                        <m:r>
                          <a:rPr lang="en-US" i="1">
                            <a:latin typeface="Cambria Math" panose="02040503050406030204" pitchFamily="18" charset="0"/>
                          </a:rPr>
                          <m:t>𝑂</m:t>
                        </m:r>
                      </m:e>
                      <m:sub>
                        <m:r>
                          <a:rPr lang="en-US" i="1">
                            <a:latin typeface="Cambria Math" panose="02040503050406030204" pitchFamily="18" charset="0"/>
                          </a:rPr>
                          <m:t>4</m:t>
                        </m:r>
                      </m:sub>
                    </m:sSub>
                    <m:sSub>
                      <m:sSubPr>
                        <m:ctrlPr>
                          <a:rPr lang="en-US" i="1">
                            <a:latin typeface="Cambria Math" panose="02040503050406030204" pitchFamily="18" charset="0"/>
                          </a:rPr>
                        </m:ctrlPr>
                      </m:sSubPr>
                      <m:e>
                        <m:r>
                          <a:rPr lang="en-US" i="1">
                            <a:latin typeface="Cambria Math" panose="02040503050406030204" pitchFamily="18" charset="0"/>
                          </a:rPr>
                          <m:t>)</m:t>
                        </m:r>
                      </m:e>
                      <m:sub>
                        <m:r>
                          <a:rPr lang="en-US" i="1">
                            <a:latin typeface="Cambria Math" panose="02040503050406030204" pitchFamily="18" charset="0"/>
                          </a:rPr>
                          <m:t>2</m:t>
                        </m:r>
                      </m:sub>
                    </m:sSub>
                    <m:r>
                      <a:rPr lang="en-US" i="1">
                        <a:latin typeface="Cambria Math" panose="02040503050406030204" pitchFamily="18" charset="0"/>
                      </a:rPr>
                      <m:t>⋅8</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2</m:t>
                        </m:r>
                      </m:sub>
                    </m:sSub>
                    <m:r>
                      <a:rPr lang="en-US" i="1">
                        <a:latin typeface="Cambria Math" panose="02040503050406030204" pitchFamily="18" charset="0"/>
                      </a:rPr>
                      <m:t>𝑂</m:t>
                    </m:r>
                  </m:oMath>
                </a14:m>
                <a:r>
                  <a:rPr lang="en-US" dirty="0"/>
                  <a:t> ,𝐹𝑒</a:t>
                </a:r>
                <a:r>
                  <a:rPr lang="en-US" baseline="-25000" dirty="0"/>
                  <a:t>3</a:t>
                </a:r>
                <a:r>
                  <a:rPr lang="en-US" dirty="0"/>
                  <a:t>(𝑃𝑂</a:t>
                </a:r>
                <a:r>
                  <a:rPr lang="en-US" baseline="-25000" dirty="0"/>
                  <a:t>4</a:t>
                </a:r>
                <a:r>
                  <a:rPr lang="en-US" dirty="0"/>
                  <a:t>)2⋅8𝐻</a:t>
                </a:r>
                <a:r>
                  <a:rPr lang="en-US" baseline="-25000" dirty="0"/>
                  <a:t>2</a:t>
                </a:r>
                <a:r>
                  <a:rPr lang="en-US" dirty="0"/>
                  <a:t>𝑂) and </a:t>
                </a:r>
                <a:r>
                  <a:rPr lang="en-US" u="sng" dirty="0">
                    <a:hlinkClick r:id="rId7"/>
                  </a:rPr>
                  <a:t>ferric phosphate</a:t>
                </a:r>
                <a:r>
                  <a:rPr lang="en-US" dirty="0"/>
                  <a:t> (</a:t>
                </a:r>
                <a14:m>
                  <m:oMath xmlns:m="http://schemas.openxmlformats.org/officeDocument/2006/math">
                    <m:r>
                      <a:rPr lang="en-US" i="1">
                        <a:latin typeface="Cambria Math" panose="02040503050406030204" pitchFamily="18" charset="0"/>
                      </a:rPr>
                      <m:t>𝐹𝑒𝑃</m:t>
                    </m:r>
                    <m:sSub>
                      <m:sSubPr>
                        <m:ctrlPr>
                          <a:rPr lang="en-US" i="1">
                            <a:latin typeface="Cambria Math" panose="02040503050406030204" pitchFamily="18" charset="0"/>
                          </a:rPr>
                        </m:ctrlPr>
                      </m:sSubPr>
                      <m:e>
                        <m:r>
                          <a:rPr lang="en-US" i="1">
                            <a:latin typeface="Cambria Math" panose="02040503050406030204" pitchFamily="18" charset="0"/>
                          </a:rPr>
                          <m:t>𝑂</m:t>
                        </m:r>
                      </m:e>
                      <m:sub>
                        <m:r>
                          <a:rPr lang="en-US" i="1">
                            <a:latin typeface="Cambria Math" panose="02040503050406030204" pitchFamily="18" charset="0"/>
                          </a:rPr>
                          <m:t>4</m:t>
                        </m:r>
                      </m:sub>
                    </m:sSub>
                  </m:oMath>
                </a14:m>
                <a:r>
                  <a:rPr lang="en-US" dirty="0"/>
                  <a:t>), along with surface adsorption.</a:t>
                </a:r>
              </a:p>
              <a:p>
                <a:pPr marL="0" indent="0">
                  <a:buNone/>
                </a:pPr>
                <a:endParaRPr lang="en-US" baseline="-25000" dirty="0"/>
              </a:p>
            </p:txBody>
          </p:sp>
        </mc:Choice>
        <mc:Fallback xmlns="">
          <p:sp>
            <p:nvSpPr>
              <p:cNvPr id="3" name="Content Placeholder 2">
                <a:extLst>
                  <a:ext uri="{FF2B5EF4-FFF2-40B4-BE49-F238E27FC236}">
                    <a16:creationId xmlns:a16="http://schemas.microsoft.com/office/drawing/2014/main" id="{EA3FCF49-7AE0-011E-D545-CAD6D444B409}"/>
                  </a:ext>
                </a:extLst>
              </p:cNvPr>
              <p:cNvSpPr>
                <a:spLocks noGrp="1" noRot="1" noChangeAspect="1" noMove="1" noResize="1" noEditPoints="1" noAdjustHandles="1" noChangeArrowheads="1" noChangeShapeType="1" noTextEdit="1"/>
              </p:cNvSpPr>
              <p:nvPr>
                <p:ph idx="1"/>
              </p:nvPr>
            </p:nvSpPr>
            <p:spPr>
              <a:xfrm>
                <a:off x="414069" y="1310186"/>
                <a:ext cx="8617788" cy="3624123"/>
              </a:xfrm>
              <a:blipFill>
                <a:blip r:embed="rId8"/>
                <a:stretch>
                  <a:fillRect l="-1697" t="-3367"/>
                </a:stretch>
              </a:blipFill>
            </p:spPr>
            <p:txBody>
              <a:bodyPr/>
              <a:lstStyle/>
              <a:p>
                <a:r>
                  <a:rPr lang="en-US">
                    <a:noFill/>
                  </a:rPr>
                  <a:t> </a:t>
                </a:r>
              </a:p>
            </p:txBody>
          </p:sp>
        </mc:Fallback>
      </mc:AlternateContent>
      <p:pic>
        <p:nvPicPr>
          <p:cNvPr id="5" name="Video 4">
            <a:hlinkClick r:id="" action="ppaction://media"/>
            <a:extLst>
              <a:ext uri="{FF2B5EF4-FFF2-40B4-BE49-F238E27FC236}">
                <a16:creationId xmlns:a16="http://schemas.microsoft.com/office/drawing/2014/main" id="{397FD713-771D-309C-0C04-5052B4F6AA8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226314" y="5904757"/>
            <a:ext cx="539496" cy="539496"/>
          </a:xfrm>
          <a:prstGeom prst="ellipse">
            <a:avLst/>
          </a:prstGeom>
        </p:spPr>
      </p:pic>
    </p:spTree>
    <p:extLst>
      <p:ext uri="{BB962C8B-B14F-4D97-AF65-F5344CB8AC3E}">
        <p14:creationId xmlns:p14="http://schemas.microsoft.com/office/powerpoint/2010/main" val="1538330446"/>
      </p:ext>
    </p:extLst>
  </p:cSld>
  <p:clrMapOvr>
    <a:masterClrMapping/>
  </p:clrMapOvr>
  <mc:AlternateContent xmlns:mc="http://schemas.openxmlformats.org/markup-compatibility/2006" xmlns:p14="http://schemas.microsoft.com/office/powerpoint/2010/main">
    <mc:Choice Requires="p14">
      <p:transition spd="slow" p14:dur="2000" advTm="18562"/>
    </mc:Choice>
    <mc:Fallback xmlns="">
      <p:transition spd="slow" advTm="18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3A86A75C-4F4B-4683-9AE1-C65F6400EC91}">
      <p14:laserTraceLst xmlns:p14="http://schemas.microsoft.com/office/powerpoint/2010/main">
        <p14:tracePtLst>
          <p14:tracePt t="12615" x="549275" y="4743450"/>
          <p14:tracePt t="12633" x="2065338" y="4894263"/>
          <p14:tracePt t="12650" x="4030663" y="5226050"/>
          <p14:tracePt t="12666" x="5495925" y="5410200"/>
          <p14:tracePt t="12683" x="6378575" y="5476875"/>
          <p14:tracePt t="12684" x="6711950" y="5476875"/>
          <p14:tracePt t="12701" x="6945313" y="5476875"/>
          <p14:tracePt t="12702" x="7096125" y="5476875"/>
          <p14:tracePt t="12717" x="7227888" y="5459413"/>
          <p14:tracePt t="12733" x="7278688" y="5359400"/>
          <p14:tracePt t="12750" x="7361238" y="5243513"/>
          <p14:tracePt t="12766" x="7445375" y="5143500"/>
          <p14:tracePt t="12783" x="7561263" y="5060950"/>
          <p14:tracePt t="12800" x="7778750" y="4894263"/>
          <p14:tracePt t="12816" x="7961313" y="4794250"/>
          <p14:tracePt t="12833" x="8194675" y="4676775"/>
          <p14:tracePt t="12849" x="8461375" y="4643438"/>
          <p14:tracePt t="12866" x="8943975" y="4560888"/>
          <p14:tracePt t="13284" x="8977313" y="2513013"/>
          <p14:tracePt t="13300" x="8794750" y="2463800"/>
          <p14:tracePt t="13317" x="8710613" y="2463800"/>
          <p14:tracePt t="13320" x="8661400" y="2463800"/>
          <p14:tracePt t="13333" x="8577263" y="2463800"/>
          <p14:tracePt t="13350" x="8510588" y="2463800"/>
          <p14:tracePt t="13367" x="8394700" y="2463800"/>
          <p14:tracePt t="13383" x="8228013" y="2446338"/>
          <p14:tracePt t="13399" x="8027988" y="2413000"/>
          <p14:tracePt t="13417" x="7827963" y="2363788"/>
          <p14:tracePt t="13433" x="7594600" y="2346325"/>
          <p14:tracePt t="13450" x="7361238" y="2330450"/>
          <p14:tracePt t="13453" x="7227888" y="2297113"/>
          <p14:tracePt t="13466" x="7127875" y="2297113"/>
          <p14:tracePt t="13483" x="6978650" y="2297113"/>
          <p14:tracePt t="13484" x="6929438" y="2297113"/>
          <p14:tracePt t="13499" x="6862763" y="2297113"/>
          <p14:tracePt t="13518" x="6545263" y="2363788"/>
          <p14:tracePt t="13534" x="6262688" y="2379663"/>
          <p14:tracePt t="13550" x="6046788" y="2397125"/>
          <p14:tracePt t="13566" x="5813425" y="2463800"/>
          <p14:tracePt t="13583" x="5629275" y="2463800"/>
          <p14:tracePt t="13600" x="5462588" y="2479675"/>
          <p14:tracePt t="13617" x="5329238" y="2479675"/>
          <p14:tracePt t="13634" x="5295900" y="2479675"/>
          <p14:tracePt t="13649" x="5162550" y="2479675"/>
          <p14:tracePt t="13672" x="4879975" y="2479675"/>
          <p14:tracePt t="13683" x="4764088" y="2497138"/>
          <p14:tracePt t="13685" x="4664075" y="2497138"/>
          <p14:tracePt t="13701" x="4397375" y="2513013"/>
          <p14:tracePt t="13721" x="4130675" y="2579688"/>
          <p14:tracePt t="13732" x="4064000" y="2579688"/>
          <p14:tracePt t="13734" x="3981450" y="2597150"/>
          <p14:tracePt t="13750" x="3863975" y="2613025"/>
          <p14:tracePt t="13767" x="3697288" y="2663825"/>
          <p14:tracePt t="13783" x="3497263" y="2697163"/>
          <p14:tracePt t="13799" x="3314700" y="2713038"/>
          <p14:tracePt t="13817" x="2998788" y="2763838"/>
          <p14:tracePt t="13834" x="2747963" y="2797175"/>
          <p14:tracePt t="13850" x="2398713" y="2879725"/>
          <p14:tracePt t="13867" x="2165350" y="2895600"/>
          <p14:tracePt t="13883" x="2016125" y="2913063"/>
          <p14:tracePt t="13885" x="1931988" y="2928938"/>
          <p14:tracePt t="13900" x="1831975" y="2928938"/>
          <p14:tracePt t="13917" x="1765300" y="2962275"/>
          <p14:tracePt t="13934" x="1649413" y="2995613"/>
          <p14:tracePt t="13949" x="1498600" y="3062288"/>
          <p14:tracePt t="13967" x="1282700" y="3113088"/>
          <p14:tracePt t="13983" x="1082675" y="3213100"/>
          <p14:tracePt t="14000" x="900113" y="3295650"/>
          <p14:tracePt t="14017" x="700088" y="3379788"/>
          <p14:tracePt t="14034" x="582613" y="3444875"/>
          <p14:tracePt t="14037" x="533400" y="3444875"/>
          <p14:tracePt t="14049" x="466725" y="3462338"/>
          <p14:tracePt t="14066" x="433388" y="3478213"/>
          <p14:tracePt t="14085" x="415925" y="3478213"/>
          <p14:tracePt t="14100" x="382588" y="3495675"/>
          <p14:tracePt t="14120" x="366713" y="3529013"/>
          <p14:tracePt t="14132" x="349250" y="3595688"/>
          <p14:tracePt t="14150" x="315913" y="3729038"/>
          <p14:tracePt t="14167" x="300038" y="3829050"/>
          <p14:tracePt t="14183" x="266700" y="3962400"/>
          <p14:tracePt t="14199" x="266700" y="4078288"/>
          <p14:tracePt t="14216" x="266700" y="4194175"/>
          <p14:tracePt t="14233" x="282575" y="4311650"/>
          <p14:tracePt t="14250" x="382588" y="4427538"/>
          <p14:tracePt t="14266" x="482600" y="4545013"/>
          <p14:tracePt t="14268" x="515938" y="4576763"/>
          <p14:tracePt t="14283" x="566738" y="4627563"/>
          <p14:tracePt t="14284" x="615950" y="4660900"/>
          <p14:tracePt t="14300" x="766763" y="4760913"/>
          <p14:tracePt t="14316" x="1000125" y="4910138"/>
          <p14:tracePt t="14333" x="1131888" y="4960938"/>
          <p14:tracePt t="14334" x="1298575" y="5043488"/>
          <p14:tracePt t="14349" x="1665288" y="5159375"/>
          <p14:tracePt t="14366" x="2181225" y="5259388"/>
          <p14:tracePt t="14383" x="2765425" y="5310188"/>
          <p14:tracePt t="14400" x="3281363" y="5410200"/>
          <p14:tracePt t="14417" x="3748088" y="5410200"/>
          <p14:tracePt t="14433" x="4197350" y="5410200"/>
          <p14:tracePt t="14450" x="4646613" y="5410200"/>
          <p14:tracePt t="14466" x="4897438" y="5410200"/>
          <p14:tracePt t="14485" x="5030788" y="5410200"/>
          <p14:tracePt t="14500" x="5095875" y="5410200"/>
          <p14:tracePt t="14519" x="5195888" y="5376863"/>
          <p14:tracePt t="14534" x="5295900" y="5359400"/>
          <p14:tracePt t="14550" x="5462588" y="5310188"/>
          <p14:tracePt t="14566" x="5713413" y="5276850"/>
          <p14:tracePt t="14583" x="5929313" y="5276850"/>
          <p14:tracePt t="14600" x="6211888" y="5210175"/>
          <p14:tracePt t="14617" x="6496050" y="5176838"/>
          <p14:tracePt t="14633" x="6711950" y="5143500"/>
          <p14:tracePt t="14650" x="6878638" y="5094288"/>
          <p14:tracePt t="14653" x="6945313" y="5076825"/>
          <p14:tracePt t="14666" x="6996113" y="5060950"/>
          <p14:tracePt t="14683" x="7078663" y="5010150"/>
          <p14:tracePt t="14684" x="7127875" y="4994275"/>
          <p14:tracePt t="14700" x="7227888" y="4943475"/>
          <p14:tracePt t="14717" x="7327900" y="4894263"/>
          <p14:tracePt t="14734" x="7478713" y="4810125"/>
          <p14:tracePt t="14750" x="7712075" y="4710113"/>
          <p14:tracePt t="14767" x="7945438" y="4610100"/>
          <p14:tracePt t="14783" x="8143875" y="4511675"/>
          <p14:tracePt t="14801" x="8328025" y="4427538"/>
          <p14:tracePt t="14816" x="8443913" y="4394200"/>
          <p14:tracePt t="14833" x="8528050" y="4344988"/>
          <p14:tracePt t="14850" x="8643938" y="4278313"/>
          <p14:tracePt t="14853" x="8677275" y="4244975"/>
          <p14:tracePt t="14866" x="8710613" y="4211638"/>
          <p14:tracePt t="14883" x="8761413" y="4127500"/>
          <p14:tracePt t="14884" x="8777288" y="4078288"/>
          <p14:tracePt t="14900" x="8777288" y="3962400"/>
          <p14:tracePt t="14919" x="8794750" y="3862388"/>
          <p14:tracePt t="14934" x="8828088" y="3762375"/>
          <p14:tracePt t="14949" x="8843963" y="3678238"/>
          <p14:tracePt t="14967" x="8877300" y="3611563"/>
          <p14:tracePt t="14983" x="8928100" y="3511550"/>
          <p14:tracePt t="14999" x="8928100" y="3429000"/>
          <p14:tracePt t="15016" x="8928100" y="3328988"/>
          <p14:tracePt t="15033" x="8943975" y="3228975"/>
          <p14:tracePt t="15050" x="8961438" y="3162300"/>
          <p14:tracePt t="15067" x="8961438" y="3079750"/>
          <p14:tracePt t="15068" x="8961438" y="3028950"/>
          <p14:tracePt t="15083" x="8961438" y="2979738"/>
          <p14:tracePt t="15084" x="8961438" y="2962275"/>
          <p14:tracePt t="15100" x="8961438" y="2846388"/>
          <p14:tracePt t="15117" x="8910638" y="2779713"/>
          <p14:tracePt t="15133" x="8810625" y="2730500"/>
          <p14:tracePt t="15149" x="8743950" y="2713038"/>
          <p14:tracePt t="15166" x="8677275" y="2697163"/>
          <p14:tracePt t="15183" x="8661400" y="2697163"/>
          <p14:tracePt t="15200" x="8628063" y="2697163"/>
          <p14:tracePt t="15233" x="8594725" y="2697163"/>
          <p14:tracePt t="15249" x="8543925" y="2697163"/>
          <p14:tracePt t="15268" x="8410575" y="2697163"/>
          <p14:tracePt t="15272" x="8361363" y="2697163"/>
          <p14:tracePt t="15282" x="8294688" y="2697163"/>
          <p14:tracePt t="15301" x="7894638" y="2646363"/>
          <p14:tracePt t="15320" x="7561263" y="2597150"/>
          <p14:tracePt t="15333" x="7327900" y="2530475"/>
          <p14:tracePt t="15350" x="7261225" y="2513013"/>
          <p14:tracePt t="15415" x="7245350" y="2513013"/>
          <p14:tracePt t="15434" x="7178675" y="2463800"/>
          <p14:tracePt t="15450" x="7078663" y="2413000"/>
          <p14:tracePt t="15467" x="7029450" y="2379663"/>
          <p14:tracePt t="15469" x="6996113" y="2363788"/>
          <p14:tracePt t="15483" x="6962775" y="2363788"/>
          <p14:tracePt t="15499" x="6945313" y="2363788"/>
          <p14:tracePt t="15526" x="6945313" y="2346325"/>
          <p14:tracePt t="15534" x="6911975" y="2346325"/>
          <p14:tracePt t="15549" x="6811963" y="2297113"/>
          <p14:tracePt t="15566" x="6611938" y="2263775"/>
          <p14:tracePt t="15584" x="6462713" y="2197100"/>
          <p14:tracePt t="15599" x="6429375" y="2181225"/>
          <p14:tracePt t="15814" x="6411913" y="2163763"/>
          <p14:tracePt t="15850" x="6396038" y="2130425"/>
          <p14:tracePt t="15877" x="6378575" y="2114550"/>
          <p14:tracePt t="15948" x="6362700" y="2081213"/>
          <p14:tracePt t="15966" x="6362700" y="2047875"/>
          <p14:tracePt t="15983" x="6345238" y="1963738"/>
          <p14:tracePt t="16001" x="6329363" y="1930400"/>
          <p14:tracePt t="16016" x="6296025" y="1897063"/>
          <p14:tracePt t="16033" x="6262688" y="1847850"/>
          <p14:tracePt t="16050" x="6245225" y="1830388"/>
          <p14:tracePt t="16100" x="6229350" y="1830388"/>
          <p14:tracePt t="16109" x="6196013" y="1830388"/>
          <p14:tracePt t="16118" x="6111875" y="1830388"/>
          <p14:tracePt t="16134" x="5780088" y="1830388"/>
          <p14:tracePt t="16149" x="5229225" y="1863725"/>
          <p14:tracePt t="16167" x="4813300" y="1914525"/>
          <p14:tracePt t="16183" x="4464050" y="1981200"/>
          <p14:tracePt t="16200" x="3981450" y="2030413"/>
          <p14:tracePt t="16216" x="3430588" y="2163763"/>
          <p14:tracePt t="16233" x="2914650" y="2330450"/>
          <p14:tracePt t="16250" x="2398713" y="2563813"/>
          <p14:tracePt t="16266" x="1831975" y="2813050"/>
          <p14:tracePt t="16268" x="1465263" y="2946400"/>
          <p14:tracePt t="16282" x="949325" y="3195638"/>
          <p14:tracePt t="16300" x="166688" y="349567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BC749-4770-4FB2-903F-2826EE821DDB}"/>
              </a:ext>
            </a:extLst>
          </p:cNvPr>
          <p:cNvSpPr>
            <a:spLocks noGrp="1"/>
          </p:cNvSpPr>
          <p:nvPr>
            <p:ph type="title"/>
          </p:nvPr>
        </p:nvSpPr>
        <p:spPr/>
        <p:txBody>
          <a:bodyPr>
            <a:normAutofit/>
          </a:bodyPr>
          <a:lstStyle/>
          <a:p>
            <a:r>
              <a:rPr lang="en-US" dirty="0"/>
              <a:t>Anaerobic/Aerobic Phosphate Removal</a:t>
            </a:r>
          </a:p>
        </p:txBody>
      </p:sp>
      <p:sp>
        <p:nvSpPr>
          <p:cNvPr id="6" name="TextBox 5">
            <a:extLst>
              <a:ext uri="{FF2B5EF4-FFF2-40B4-BE49-F238E27FC236}">
                <a16:creationId xmlns:a16="http://schemas.microsoft.com/office/drawing/2014/main" id="{A52F2C26-406A-4FF2-8EE6-56A9C801AC54}"/>
              </a:ext>
            </a:extLst>
          </p:cNvPr>
          <p:cNvSpPr txBox="1"/>
          <p:nvPr/>
        </p:nvSpPr>
        <p:spPr>
          <a:xfrm>
            <a:off x="3467100" y="5256249"/>
            <a:ext cx="5775223" cy="369332"/>
          </a:xfrm>
          <a:prstGeom prst="rect">
            <a:avLst/>
          </a:prstGeom>
          <a:noFill/>
        </p:spPr>
        <p:txBody>
          <a:bodyPr wrap="square" rtlCol="0">
            <a:spAutoFit/>
          </a:bodyPr>
          <a:lstStyle/>
          <a:p>
            <a:r>
              <a:rPr lang="en-US" dirty="0"/>
              <a:t>(Fu, Dionysiou, &amp; Liu, 2014)</a:t>
            </a:r>
          </a:p>
        </p:txBody>
      </p:sp>
      <p:pic>
        <p:nvPicPr>
          <p:cNvPr id="4" name="Picture 3">
            <a:extLst>
              <a:ext uri="{FF2B5EF4-FFF2-40B4-BE49-F238E27FC236}">
                <a16:creationId xmlns:a16="http://schemas.microsoft.com/office/drawing/2014/main" id="{CEB71E17-3DB3-8ED9-B8ED-55136475CB8A}"/>
              </a:ext>
            </a:extLst>
          </p:cNvPr>
          <p:cNvPicPr>
            <a:picLocks noChangeAspect="1"/>
          </p:cNvPicPr>
          <p:nvPr/>
        </p:nvPicPr>
        <p:blipFill>
          <a:blip r:embed="rId5"/>
          <a:stretch>
            <a:fillRect/>
          </a:stretch>
        </p:blipFill>
        <p:spPr>
          <a:xfrm>
            <a:off x="565342" y="1572374"/>
            <a:ext cx="8013315" cy="4392538"/>
          </a:xfrm>
          <a:prstGeom prst="rect">
            <a:avLst/>
          </a:prstGeom>
        </p:spPr>
      </p:pic>
      <p:pic>
        <p:nvPicPr>
          <p:cNvPr id="5" name="Video 4">
            <a:hlinkClick r:id="" action="ppaction://media"/>
            <a:extLst>
              <a:ext uri="{FF2B5EF4-FFF2-40B4-BE49-F238E27FC236}">
                <a16:creationId xmlns:a16="http://schemas.microsoft.com/office/drawing/2014/main" id="{63827E6C-EDF7-8916-BC99-C5E9A289A57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0" y="6210362"/>
            <a:ext cx="565342" cy="565342"/>
          </a:xfrm>
          <a:prstGeom prst="ellipse">
            <a:avLst/>
          </a:prstGeom>
        </p:spPr>
      </p:pic>
    </p:spTree>
    <p:extLst>
      <p:ext uri="{BB962C8B-B14F-4D97-AF65-F5344CB8AC3E}">
        <p14:creationId xmlns:p14="http://schemas.microsoft.com/office/powerpoint/2010/main" val="4137398528"/>
      </p:ext>
    </p:extLst>
  </p:cSld>
  <p:clrMapOvr>
    <a:masterClrMapping/>
  </p:clrMapOvr>
  <mc:AlternateContent xmlns:mc="http://schemas.openxmlformats.org/markup-compatibility/2006" xmlns:p14="http://schemas.microsoft.com/office/powerpoint/2010/main">
    <mc:Choice Requires="p14">
      <p:transition spd="slow" p14:dur="2000" advTm="22506"/>
    </mc:Choice>
    <mc:Fallback xmlns="">
      <p:transition spd="slow" advTm="22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3A86A75C-4F4B-4683-9AE1-C65F6400EC91}">
      <p14:laserTraceLst xmlns:p14="http://schemas.microsoft.com/office/powerpoint/2010/main">
        <p14:tracePtLst>
          <p14:tracePt t="15574" x="249238" y="3462338"/>
          <p14:tracePt t="15588" x="282575" y="3462338"/>
          <p14:tracePt t="15605" x="349250" y="3444875"/>
          <p14:tracePt t="15623" x="400050" y="3444875"/>
          <p14:tracePt t="15655" x="566738" y="3695700"/>
          <p14:tracePt t="15674" x="582613" y="3711575"/>
          <p14:tracePt t="15689" x="600075" y="3762375"/>
          <p14:tracePt t="15705" x="666750" y="3862388"/>
          <p14:tracePt t="15721" x="715963" y="3911600"/>
          <p14:tracePt t="15751" x="715963" y="3929063"/>
          <p14:tracePt t="15823" x="715963" y="3962400"/>
          <p14:tracePt t="15871" x="715963" y="3978275"/>
          <p14:tracePt t="15888" x="715963" y="4011613"/>
          <p14:tracePt t="15922" x="649288" y="4060825"/>
          <p14:tracePt t="15940" x="582613" y="4060825"/>
          <p14:tracePt t="15991" x="566738" y="4060825"/>
          <p14:tracePt t="16007" x="633413" y="3944938"/>
          <p14:tracePt t="16023" x="882650" y="3795713"/>
          <p14:tracePt t="16040" x="1149350" y="3662363"/>
          <p14:tracePt t="16056" x="1398588" y="3544888"/>
          <p14:tracePt t="16072" x="1698625" y="3413125"/>
          <p14:tracePt t="16088" x="2016125" y="3328988"/>
          <p14:tracePt t="16106" x="2214563" y="3213100"/>
          <p14:tracePt t="16122" x="2465388" y="3095625"/>
          <p14:tracePt t="16139" x="2781300" y="2979738"/>
          <p14:tracePt t="16155" x="3181350" y="2830513"/>
          <p14:tracePt t="16171" x="3497263" y="2697163"/>
          <p14:tracePt t="16188" x="3714750" y="2546350"/>
          <p14:tracePt t="16190" x="3714750" y="2513013"/>
          <p14:tracePt t="16205" x="3748088" y="2463800"/>
          <p14:tracePt t="16221" x="3781425" y="2397125"/>
          <p14:tracePt t="16223" x="3781425" y="2330450"/>
          <p14:tracePt t="16239" x="3781425" y="2197100"/>
          <p14:tracePt t="16255" x="3730625" y="2030413"/>
          <p14:tracePt t="16273" x="3648075" y="1830388"/>
          <p14:tracePt t="16288" x="3581400" y="1631950"/>
          <p14:tracePt t="16306" x="3581400" y="1465263"/>
          <p14:tracePt t="16323" x="3581400" y="1281113"/>
          <p14:tracePt t="16341" x="3563938" y="1181100"/>
          <p14:tracePt t="16346" x="3530600" y="1131888"/>
          <p14:tracePt t="16355" x="3448050" y="1049338"/>
          <p14:tracePt t="16373" x="3297238" y="965200"/>
          <p14:tracePt t="16374" x="3181350" y="949325"/>
          <p14:tracePt t="16389" x="2998788" y="898525"/>
          <p14:tracePt t="16391" x="2814638" y="882650"/>
          <p14:tracePt t="16404" x="2647950" y="882650"/>
          <p14:tracePt t="16424" x="2232025" y="882650"/>
          <p14:tracePt t="16441" x="2047875" y="882650"/>
          <p14:tracePt t="16456" x="2016125" y="882650"/>
          <p14:tracePt t="16472" x="1998663" y="882650"/>
          <p14:tracePt t="16489" x="1965325" y="898525"/>
          <p14:tracePt t="16506" x="1916113" y="965200"/>
          <p14:tracePt t="16522" x="1798638" y="1065213"/>
          <p14:tracePt t="16539" x="1698625" y="1165225"/>
          <p14:tracePt t="16555" x="1565275" y="1298575"/>
          <p14:tracePt t="16573" x="1416050" y="1447800"/>
          <p14:tracePt t="16576" x="1298575" y="1531938"/>
          <p14:tracePt t="16588" x="1265238" y="1565275"/>
          <p14:tracePt t="16606" x="1131888" y="1714500"/>
          <p14:tracePt t="16622" x="1065213" y="1814513"/>
          <p14:tracePt t="16639" x="1000125" y="1897063"/>
          <p14:tracePt t="16655" x="949325" y="1981200"/>
          <p14:tracePt t="16672" x="915988" y="2097088"/>
          <p14:tracePt t="16688" x="833438" y="2281238"/>
          <p14:tracePt t="16705" x="733425" y="2479675"/>
          <p14:tracePt t="16722" x="649288" y="2679700"/>
          <p14:tracePt t="16739" x="615950" y="2813050"/>
          <p14:tracePt t="16755" x="566738" y="2979738"/>
          <p14:tracePt t="16772" x="549275" y="3079750"/>
          <p14:tracePt t="16788" x="482600" y="3213100"/>
          <p14:tracePt t="16790" x="482600" y="3279775"/>
          <p14:tracePt t="16809" x="482600" y="3444875"/>
          <p14:tracePt t="16824" x="482600" y="3662363"/>
          <p14:tracePt t="16839" x="482600" y="3811588"/>
          <p14:tracePt t="16855" x="482600" y="3962400"/>
          <p14:tracePt t="16873" x="515938" y="4078288"/>
          <p14:tracePt t="16889" x="566738" y="4194175"/>
          <p14:tracePt t="16905" x="582613" y="4294188"/>
          <p14:tracePt t="16922" x="666750" y="4427538"/>
          <p14:tracePt t="16940" x="800100" y="4610100"/>
          <p14:tracePt t="16943" x="866775" y="4676775"/>
          <p14:tracePt t="16955" x="900113" y="4760913"/>
          <p14:tracePt t="16971" x="982663" y="4860925"/>
          <p14:tracePt t="16989" x="1065213" y="4960938"/>
          <p14:tracePt t="16990" x="1116013" y="5010150"/>
          <p14:tracePt t="17005" x="1149350" y="5043488"/>
          <p14:tracePt t="17022" x="1265238" y="5143500"/>
          <p14:tracePt t="17040" x="1349375" y="5210175"/>
          <p14:tracePt t="17055" x="1482725" y="5292725"/>
          <p14:tracePt t="17072" x="1682750" y="5410200"/>
          <p14:tracePt t="17088" x="1931988" y="5443538"/>
          <p14:tracePt t="17105" x="2198688" y="5526088"/>
          <p14:tracePt t="17122" x="2414588" y="5626100"/>
          <p14:tracePt t="17140" x="2532063" y="5643563"/>
          <p14:tracePt t="17155" x="2581275" y="5643563"/>
          <p14:tracePt t="17188" x="2614613" y="5643563"/>
          <p14:tracePt t="17211" x="2698750" y="5643563"/>
          <p14:tracePt t="17222" x="2898775" y="5592763"/>
          <p14:tracePt t="17239" x="3130550" y="5476875"/>
          <p14:tracePt t="17256" x="3481388" y="5359400"/>
          <p14:tracePt t="17272" x="3714750" y="5310188"/>
          <p14:tracePt t="17288" x="3814763" y="5276850"/>
          <p14:tracePt t="17306" x="3881438" y="5243513"/>
          <p14:tracePt t="17323" x="3914775" y="5210175"/>
          <p14:tracePt t="17339" x="3948113" y="5159375"/>
          <p14:tracePt t="17355" x="3997325" y="5010150"/>
          <p14:tracePt t="17372" x="4030663" y="4827588"/>
          <p14:tracePt t="17388" x="4130675" y="4560888"/>
          <p14:tracePt t="17405" x="4179888" y="4360863"/>
          <p14:tracePt t="17406" x="4197350" y="4311650"/>
          <p14:tracePt t="17422" x="4213225" y="4160838"/>
          <p14:tracePt t="17438" x="4213225" y="4094163"/>
          <p14:tracePt t="17439" x="4213225" y="4027488"/>
          <p14:tracePt t="17455" x="4213225" y="3878263"/>
          <p14:tracePt t="17472" x="4213225" y="3695700"/>
          <p14:tracePt t="17489" x="4213225" y="3511550"/>
          <p14:tracePt t="17505" x="4213225" y="3328988"/>
          <p14:tracePt t="17522" x="4213225" y="3179763"/>
          <p14:tracePt t="17539" x="4213225" y="3013075"/>
          <p14:tracePt t="17555" x="4213225" y="2895600"/>
          <p14:tracePt t="17571" x="4213225" y="2746375"/>
          <p14:tracePt t="17588" x="4213225" y="2646363"/>
          <p14:tracePt t="17591" x="4213225" y="2579688"/>
          <p14:tracePt t="17605" x="4230688" y="2513013"/>
          <p14:tracePt t="17607" x="4230688" y="2479675"/>
          <p14:tracePt t="17621" x="4230688" y="2413000"/>
          <p14:tracePt t="17640" x="4230688" y="2230438"/>
          <p14:tracePt t="17656" x="4230688" y="2097088"/>
          <p14:tracePt t="17672" x="4230688" y="1981200"/>
          <p14:tracePt t="17690" x="4164013" y="1830388"/>
          <p14:tracePt t="17704" x="4079875" y="1730375"/>
          <p14:tracePt t="17723" x="3997325" y="1647825"/>
          <p14:tracePt t="17739" x="3948113" y="1565275"/>
          <p14:tracePt t="17755" x="3863975" y="1481138"/>
          <p14:tracePt t="17771" x="3830638" y="1447800"/>
          <p14:tracePt t="17788" x="3797300" y="1381125"/>
          <p14:tracePt t="17805" x="3763963" y="1347788"/>
          <p14:tracePt t="17807" x="3763963" y="1331913"/>
          <p14:tracePt t="17823" x="3714750" y="1314450"/>
          <p14:tracePt t="17839" x="3697288" y="1265238"/>
          <p14:tracePt t="17856" x="3681413" y="1265238"/>
          <p14:tracePt t="17999" x="3681413" y="1247775"/>
          <p14:tracePt t="18007" x="3781425" y="1247775"/>
          <p14:tracePt t="18023" x="4079875" y="1247775"/>
          <p14:tracePt t="18039" x="4346575" y="1247775"/>
          <p14:tracePt t="18055" x="4464050" y="1247775"/>
          <p14:tracePt t="18056" x="4646613" y="1247775"/>
          <p14:tracePt t="18073" x="4964113" y="1247775"/>
          <p14:tracePt t="18089" x="5180013" y="1247775"/>
          <p14:tracePt t="18105" x="5280025" y="1247775"/>
          <p14:tracePt t="18122" x="5395913" y="1247775"/>
          <p14:tracePt t="18139" x="5495925" y="1247775"/>
          <p14:tracePt t="18156" x="5613400" y="1247775"/>
          <p14:tracePt t="18172" x="5729288" y="1247775"/>
          <p14:tracePt t="18188" x="5913438" y="1247775"/>
          <p14:tracePt t="18190" x="5929313" y="1247775"/>
          <p14:tracePt t="18217" x="5946775" y="1247775"/>
          <p14:tracePt t="18222" x="5962650" y="1231900"/>
          <p14:tracePt t="18238" x="5995988" y="1198563"/>
          <p14:tracePt t="18256" x="6013450" y="1198563"/>
          <p14:tracePt t="18272" x="6029325" y="1181100"/>
          <p14:tracePt t="18374" x="6013450" y="1181100"/>
          <p14:tracePt t="18382" x="5995988" y="1181100"/>
          <p14:tracePt t="18390" x="5980113" y="1181100"/>
          <p14:tracePt t="18405" x="5946775" y="1181100"/>
          <p14:tracePt t="18407" x="5929313" y="1181100"/>
          <p14:tracePt t="18425" x="5895975" y="1181100"/>
          <p14:tracePt t="18440" x="5813425" y="1181100"/>
          <p14:tracePt t="18456" x="5629275" y="1181100"/>
          <p14:tracePt t="18472" x="5446713" y="1181100"/>
          <p14:tracePt t="18488" x="5329238" y="1181100"/>
          <p14:tracePt t="18504" x="5246688" y="1231900"/>
          <p14:tracePt t="18522" x="5162550" y="1298575"/>
          <p14:tracePt t="18539" x="5080000" y="1365250"/>
          <p14:tracePt t="18555" x="4997450" y="1431925"/>
          <p14:tracePt t="18572" x="4946650" y="1481138"/>
          <p14:tracePt t="18588" x="4913313" y="1531938"/>
          <p14:tracePt t="18590" x="4897438" y="1565275"/>
          <p14:tracePt t="18605" x="4864100" y="1598613"/>
          <p14:tracePt t="18607" x="4846638" y="1631950"/>
          <p14:tracePt t="18623" x="4846638" y="1714500"/>
          <p14:tracePt t="18639" x="4830763" y="1863725"/>
          <p14:tracePt t="18655" x="4830763" y="1930400"/>
          <p14:tracePt t="18656" x="4813300" y="1947863"/>
          <p14:tracePt t="18671" x="4779963" y="2097088"/>
          <p14:tracePt t="18688" x="4764088" y="2214563"/>
          <p14:tracePt t="18705" x="4730750" y="2346325"/>
          <p14:tracePt t="18723" x="4730750" y="2497138"/>
          <p14:tracePt t="18739" x="4697413" y="2679700"/>
          <p14:tracePt t="18756" x="4697413" y="2830513"/>
          <p14:tracePt t="18772" x="4697413" y="2962275"/>
          <p14:tracePt t="18774" x="4697413" y="3013075"/>
          <p14:tracePt t="18788" x="4697413" y="3079750"/>
          <p14:tracePt t="18790" x="4697413" y="3128963"/>
          <p14:tracePt t="18806" x="4713288" y="3213100"/>
          <p14:tracePt t="18822" x="4730750" y="3279775"/>
          <p14:tracePt t="18840" x="4764088" y="3413125"/>
          <p14:tracePt t="18857" x="4779963" y="3511550"/>
          <p14:tracePt t="18872" x="4779963" y="3644900"/>
          <p14:tracePt t="18888" x="4813300" y="3744913"/>
          <p14:tracePt t="18905" x="4846638" y="3895725"/>
          <p14:tracePt t="18922" x="4864100" y="3995738"/>
          <p14:tracePt t="18938" x="4897438" y="4160838"/>
          <p14:tracePt t="18955" x="4997450" y="4311650"/>
          <p14:tracePt t="18971" x="5095875" y="4460875"/>
          <p14:tracePt t="18989" x="5162550" y="4576763"/>
          <p14:tracePt t="18990" x="5213350" y="4660900"/>
          <p14:tracePt t="19006" x="5246688" y="4694238"/>
          <p14:tracePt t="19007" x="5262563" y="4743450"/>
          <p14:tracePt t="19022" x="5346700" y="4810125"/>
          <p14:tracePt t="19039" x="5446713" y="4827588"/>
          <p14:tracePt t="19055" x="5513388" y="4876800"/>
          <p14:tracePt t="19056" x="5595938" y="4910138"/>
          <p14:tracePt t="19072" x="5813425" y="4927600"/>
          <p14:tracePt t="19088" x="6013450" y="4994275"/>
          <p14:tracePt t="19105" x="6145213" y="5010150"/>
          <p14:tracePt t="19122" x="6311900" y="5010150"/>
          <p14:tracePt t="19139" x="6462713" y="5027613"/>
          <p14:tracePt t="19157" x="6611938" y="5027613"/>
          <p14:tracePt t="19159" x="6678613" y="5027613"/>
          <p14:tracePt t="19172" x="6711950" y="5027613"/>
          <p14:tracePt t="19189" x="6762750" y="5027613"/>
          <p14:tracePt t="19190" x="6829425" y="5027613"/>
          <p14:tracePt t="19206" x="6896100" y="5027613"/>
          <p14:tracePt t="19208" x="6945313" y="5027613"/>
          <p14:tracePt t="19224" x="6996113" y="4960938"/>
          <p14:tracePt t="19238" x="7011988" y="4943475"/>
          <p14:tracePt t="19240" x="7062788" y="4894263"/>
          <p14:tracePt t="19255" x="7161213" y="4760913"/>
          <p14:tracePt t="19272" x="7261225" y="4627563"/>
          <p14:tracePt t="19289" x="7412038" y="4478338"/>
          <p14:tracePt t="19305" x="7594600" y="4327525"/>
          <p14:tracePt t="19322" x="7794625" y="4111625"/>
          <p14:tracePt t="19339" x="7894638" y="3895725"/>
          <p14:tracePt t="19355" x="8012113" y="3611563"/>
          <p14:tracePt t="19372" x="8078788" y="3379788"/>
          <p14:tracePt t="19375" x="8094663" y="3279775"/>
          <p14:tracePt t="19388" x="8094663" y="3162300"/>
          <p14:tracePt t="19404" x="8094663" y="2979738"/>
          <p14:tracePt t="19423" x="8094663" y="2697163"/>
          <p14:tracePt t="19440" x="8061325" y="2530475"/>
          <p14:tracePt t="19455" x="8061325" y="2363788"/>
          <p14:tracePt t="19472" x="8027988" y="2214563"/>
          <p14:tracePt t="19488" x="7994650" y="2063750"/>
          <p14:tracePt t="19506" x="7961313" y="1947863"/>
          <p14:tracePt t="19521" x="7927975" y="1830388"/>
          <p14:tracePt t="19538" x="7861300" y="1730375"/>
          <p14:tracePt t="19556" x="7761288" y="1614488"/>
          <p14:tracePt t="19563" x="7645400" y="1531938"/>
          <p14:tracePt t="19571" x="7561263" y="1481138"/>
          <p14:tracePt t="19589" x="7327900" y="1365250"/>
          <p14:tracePt t="19591" x="7212013" y="1331913"/>
          <p14:tracePt t="19607" x="6896100" y="1265238"/>
          <p14:tracePt t="19622" x="6611938" y="1214438"/>
          <p14:tracePt t="19640" x="6311900" y="1214438"/>
          <p14:tracePt t="19655" x="5980113" y="1214438"/>
          <p14:tracePt t="19672" x="5695950" y="1214438"/>
          <p14:tracePt t="19689" x="5513388" y="1214438"/>
          <p14:tracePt t="19705" x="5380038" y="1214438"/>
          <p14:tracePt t="19722" x="5213350" y="1214438"/>
          <p14:tracePt t="19739" x="4997450" y="1247775"/>
          <p14:tracePt t="19755" x="4797425" y="1281113"/>
          <p14:tracePt t="19772" x="4679950" y="1281113"/>
          <p14:tracePt t="19789" x="4630738" y="1298575"/>
          <p14:tracePt t="19805" x="4613275" y="1298575"/>
          <p14:tracePt t="19967" x="4579938" y="1347788"/>
          <p14:tracePt t="19975" x="4479925" y="1431925"/>
          <p14:tracePt t="19988" x="4379913" y="1565275"/>
          <p14:tracePt t="20007" x="3963988" y="1781175"/>
          <p14:tracePt t="20026" x="3530600" y="1897063"/>
          <p14:tracePt t="20038" x="3281363" y="1930400"/>
          <p14:tracePt t="20039" x="3014663" y="1947863"/>
          <p14:tracePt t="20055" x="2747963" y="1947863"/>
          <p14:tracePt t="20073" x="2398713" y="1947863"/>
          <p14:tracePt t="20430" x="2332038" y="1963738"/>
          <p14:tracePt t="20439" x="2198688" y="2030413"/>
          <p14:tracePt t="20455" x="1982788" y="2163763"/>
          <p14:tracePt t="20457" x="1698625" y="2312988"/>
          <p14:tracePt t="20471" x="1131888" y="2730500"/>
          <p14:tracePt t="20488" x="466725" y="324643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7E3F4-D02F-B9E0-860B-3461D53255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1641B3-DE95-2EE0-D9AC-6572E949C189}"/>
              </a:ext>
            </a:extLst>
          </p:cNvPr>
          <p:cNvSpPr>
            <a:spLocks noGrp="1"/>
          </p:cNvSpPr>
          <p:nvPr>
            <p:ph type="title"/>
          </p:nvPr>
        </p:nvSpPr>
        <p:spPr/>
        <p:txBody>
          <a:bodyPr>
            <a:normAutofit/>
          </a:bodyPr>
          <a:lstStyle/>
          <a:p>
            <a:r>
              <a:rPr lang="en-US" dirty="0"/>
              <a:t>Phosphate Removal with/without Oxidation</a:t>
            </a:r>
          </a:p>
        </p:txBody>
      </p:sp>
      <p:sp>
        <p:nvSpPr>
          <p:cNvPr id="6" name="TextBox 5">
            <a:extLst>
              <a:ext uri="{FF2B5EF4-FFF2-40B4-BE49-F238E27FC236}">
                <a16:creationId xmlns:a16="http://schemas.microsoft.com/office/drawing/2014/main" id="{FB0B390D-BC03-90A2-9F7A-D93051CFF82B}"/>
              </a:ext>
            </a:extLst>
          </p:cNvPr>
          <p:cNvSpPr txBox="1"/>
          <p:nvPr/>
        </p:nvSpPr>
        <p:spPr>
          <a:xfrm>
            <a:off x="3467100" y="5256249"/>
            <a:ext cx="5775223" cy="369332"/>
          </a:xfrm>
          <a:prstGeom prst="rect">
            <a:avLst/>
          </a:prstGeom>
          <a:noFill/>
        </p:spPr>
        <p:txBody>
          <a:bodyPr wrap="square" rtlCol="0">
            <a:spAutoFit/>
          </a:bodyPr>
          <a:lstStyle/>
          <a:p>
            <a:r>
              <a:rPr lang="en-US" dirty="0"/>
              <a:t>(Fu, Dionysiou, &amp; Liu, 2014)</a:t>
            </a:r>
          </a:p>
        </p:txBody>
      </p:sp>
      <p:pic>
        <p:nvPicPr>
          <p:cNvPr id="5" name="Picture 4">
            <a:extLst>
              <a:ext uri="{FF2B5EF4-FFF2-40B4-BE49-F238E27FC236}">
                <a16:creationId xmlns:a16="http://schemas.microsoft.com/office/drawing/2014/main" id="{C6608FC1-897A-92B6-6EFF-CEACAF4B4C71}"/>
              </a:ext>
            </a:extLst>
          </p:cNvPr>
          <p:cNvPicPr>
            <a:picLocks noChangeAspect="1"/>
          </p:cNvPicPr>
          <p:nvPr/>
        </p:nvPicPr>
        <p:blipFill>
          <a:blip r:embed="rId5"/>
          <a:stretch>
            <a:fillRect/>
          </a:stretch>
        </p:blipFill>
        <p:spPr>
          <a:xfrm>
            <a:off x="1756969" y="956917"/>
            <a:ext cx="5630061" cy="4944165"/>
          </a:xfrm>
          <a:prstGeom prst="rect">
            <a:avLst/>
          </a:prstGeom>
        </p:spPr>
      </p:pic>
      <p:pic>
        <p:nvPicPr>
          <p:cNvPr id="4" name="Video 3">
            <a:hlinkClick r:id="" action="ppaction://media"/>
            <a:extLst>
              <a:ext uri="{FF2B5EF4-FFF2-40B4-BE49-F238E27FC236}">
                <a16:creationId xmlns:a16="http://schemas.microsoft.com/office/drawing/2014/main" id="{2B3CCE85-A065-5054-4295-64F25B297FF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23444" y="6263375"/>
            <a:ext cx="390906" cy="390906"/>
          </a:xfrm>
          <a:prstGeom prst="ellipse">
            <a:avLst/>
          </a:prstGeom>
        </p:spPr>
      </p:pic>
    </p:spTree>
    <p:extLst>
      <p:ext uri="{BB962C8B-B14F-4D97-AF65-F5344CB8AC3E}">
        <p14:creationId xmlns:p14="http://schemas.microsoft.com/office/powerpoint/2010/main" val="445458339"/>
      </p:ext>
    </p:extLst>
  </p:cSld>
  <p:clrMapOvr>
    <a:masterClrMapping/>
  </p:clrMapOvr>
  <mc:AlternateContent xmlns:mc="http://schemas.openxmlformats.org/markup-compatibility/2006" xmlns:p14="http://schemas.microsoft.com/office/powerpoint/2010/main">
    <mc:Choice Requires="p14">
      <p:transition spd="slow" p14:dur="2000" advTm="28655"/>
    </mc:Choice>
    <mc:Fallback xmlns="">
      <p:transition spd="slow" advTm="28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3A86A75C-4F4B-4683-9AE1-C65F6400EC91}">
      <p14:laserTraceLst xmlns:p14="http://schemas.microsoft.com/office/powerpoint/2010/main">
        <p14:tracePtLst>
          <p14:tracePt t="8688" x="100013" y="6491288"/>
          <p14:tracePt t="8701" x="166688" y="6491288"/>
          <p14:tracePt t="8717" x="400050" y="6491288"/>
          <p14:tracePt t="8733" x="766763" y="6457950"/>
          <p14:tracePt t="8751" x="1331913" y="6357938"/>
          <p14:tracePt t="8754" x="1616075" y="6324600"/>
          <p14:tracePt t="8767" x="1882775" y="6226175"/>
          <p14:tracePt t="8769" x="2132013" y="6175375"/>
          <p14:tracePt t="8785" x="2747963" y="5992813"/>
          <p14:tracePt t="8801" x="3497263" y="5775325"/>
          <p14:tracePt t="8817" x="3981450" y="5576888"/>
          <p14:tracePt t="8834" x="4213225" y="5410200"/>
          <p14:tracePt t="8850" x="4313238" y="5292725"/>
          <p14:tracePt t="8867" x="4379913" y="5243513"/>
          <p14:tracePt t="8885" x="4430713" y="5192713"/>
          <p14:tracePt t="8900" x="4446588" y="5176838"/>
          <p14:tracePt t="8918" x="4464050" y="5143500"/>
          <p14:tracePt t="8950" x="4497388" y="5143500"/>
          <p14:tracePt t="8967" x="4513263" y="5127625"/>
          <p14:tracePt t="8985" x="4546600" y="5110163"/>
          <p14:tracePt t="9000" x="4597400" y="5076825"/>
          <p14:tracePt t="9017" x="4664075" y="5060950"/>
          <p14:tracePt t="9034" x="4730750" y="5043488"/>
          <p14:tracePt t="9050" x="4864100" y="4994275"/>
          <p14:tracePt t="9067" x="4946650" y="4976813"/>
          <p14:tracePt t="9084" x="5046663" y="4943475"/>
          <p14:tracePt t="9101" x="5162550" y="4910138"/>
          <p14:tracePt t="9117" x="5229225" y="4876800"/>
          <p14:tracePt t="9134" x="5280025" y="4827588"/>
          <p14:tracePt t="9136" x="5313363" y="4810125"/>
          <p14:tracePt t="9151" x="5380038" y="4794250"/>
          <p14:tracePt t="9153" x="5429250" y="4743450"/>
          <p14:tracePt t="9167" x="5480050" y="4727575"/>
          <p14:tracePt t="9168" x="5529263" y="4710113"/>
          <p14:tracePt t="9185" x="5595938" y="4643438"/>
          <p14:tracePt t="9203" x="5646738" y="4610100"/>
          <p14:tracePt t="9216" x="5662613" y="4610100"/>
          <p14:tracePt t="9250" x="5680075" y="4560888"/>
          <p14:tracePt t="9267" x="5695950" y="4511675"/>
          <p14:tracePt t="9283" x="5713413" y="4445000"/>
          <p14:tracePt t="9300" x="5729288" y="4411663"/>
          <p14:tracePt t="9317" x="5762625" y="4344988"/>
          <p14:tracePt t="9334" x="5762625" y="4327525"/>
          <p14:tracePt t="9350" x="5762625" y="4294188"/>
          <p14:tracePt t="9352" x="5762625" y="4260850"/>
          <p14:tracePt t="9367" x="5762625" y="4244975"/>
          <p14:tracePt t="9383" x="5762625" y="4227513"/>
          <p14:tracePt t="9385" x="5762625" y="4194175"/>
          <p14:tracePt t="9401" x="5762625" y="4160838"/>
          <p14:tracePt t="9418" x="5762625" y="4127500"/>
          <p14:tracePt t="9433" x="5762625" y="4111625"/>
          <p14:tracePt t="9467" x="5762625" y="4094163"/>
          <p14:tracePt t="9483" x="5746750" y="4027488"/>
          <p14:tracePt t="9501" x="5729288" y="3995738"/>
          <p14:tracePt t="9518" x="5713413" y="3962400"/>
          <p14:tracePt t="9533" x="5680075" y="3911600"/>
          <p14:tracePt t="9552" x="5613400" y="3878263"/>
          <p14:tracePt t="9554" x="5595938" y="3878263"/>
          <p14:tracePt t="9568" x="5580063" y="3878263"/>
          <p14:tracePt t="9571" x="5562600" y="3862388"/>
          <p14:tracePt t="9586" x="5513388" y="3829050"/>
          <p14:tracePt t="9624" x="5495925" y="3829050"/>
          <p14:tracePt t="9657" x="5462588" y="3829050"/>
          <p14:tracePt t="9665" x="5395913" y="3829050"/>
          <p14:tracePt t="9685" x="5246688" y="3829050"/>
          <p14:tracePt t="9700" x="5080000" y="3829050"/>
          <p14:tracePt t="9717" x="4964113" y="3829050"/>
          <p14:tracePt t="9733" x="4897438" y="3829050"/>
          <p14:tracePt t="9750" x="4846638" y="3829050"/>
          <p14:tracePt t="9824" x="4830763" y="3829050"/>
          <p14:tracePt t="9840" x="4779963" y="3829050"/>
          <p14:tracePt t="9850" x="4746625" y="3829050"/>
          <p14:tracePt t="9867" x="4646613" y="3844925"/>
          <p14:tracePt t="9884" x="4564063" y="3862388"/>
          <p14:tracePt t="9900" x="4530725" y="3911600"/>
          <p14:tracePt t="9916" x="4479925" y="3944938"/>
          <p14:tracePt t="9933" x="4446588" y="3978275"/>
          <p14:tracePt t="9953" x="4379913" y="4027488"/>
          <p14:tracePt t="9968" x="4379913" y="4044950"/>
          <p14:tracePt t="9985" x="4346575" y="4060825"/>
          <p14:tracePt t="10003" x="4313238" y="4094163"/>
          <p14:tracePt t="10017" x="4313238" y="4111625"/>
          <p14:tracePt t="10035" x="4297363" y="4111625"/>
          <p14:tracePt t="10051" x="4279900" y="4160838"/>
          <p14:tracePt t="10067" x="4246563" y="4194175"/>
          <p14:tracePt t="10084" x="4246563" y="4244975"/>
          <p14:tracePt t="10100" x="4246563" y="4260850"/>
          <p14:tracePt t="10117" x="4246563" y="4327525"/>
          <p14:tracePt t="10133" x="4246563" y="4344988"/>
          <p14:tracePt t="10150" x="4230688" y="4394200"/>
          <p14:tracePt t="10167" x="4230688" y="4427538"/>
          <p14:tracePt t="10169" x="4230688" y="4445000"/>
          <p14:tracePt t="10184" x="4230688" y="4460875"/>
          <p14:tracePt t="10200" x="4230688" y="4494213"/>
          <p14:tracePt t="10217" x="4230688" y="4527550"/>
          <p14:tracePt t="10241" x="4230688" y="4545013"/>
          <p14:tracePt t="10250" x="4230688" y="4560888"/>
          <p14:tracePt t="10267" x="4230688" y="4576763"/>
          <p14:tracePt t="10285" x="4246563" y="4576763"/>
          <p14:tracePt t="10301" x="4264025" y="4627563"/>
          <p14:tracePt t="10317" x="4279900" y="4660900"/>
          <p14:tracePt t="10334" x="4297363" y="4676775"/>
          <p14:tracePt t="10351" x="4346575" y="4727575"/>
          <p14:tracePt t="10367" x="4364038" y="4727575"/>
          <p14:tracePt t="10369" x="4379913" y="4743450"/>
          <p14:tracePt t="10386" x="4397375" y="4743450"/>
          <p14:tracePt t="10417" x="4464050" y="4760913"/>
          <p14:tracePt t="10434" x="4464050" y="4776788"/>
          <p14:tracePt t="10451" x="4513263" y="4794250"/>
          <p14:tracePt t="10467" x="4564063" y="4810125"/>
          <p14:tracePt t="10485" x="4579938" y="4827588"/>
          <p14:tracePt t="10536" x="4613275" y="4827588"/>
          <p14:tracePt t="10550" x="4646613" y="4827588"/>
          <p14:tracePt t="10570" x="4713288" y="4843463"/>
          <p14:tracePt t="10584" x="4813300" y="4843463"/>
          <p14:tracePt t="10601" x="4997450" y="4843463"/>
          <p14:tracePt t="10617" x="5095875" y="4876800"/>
          <p14:tracePt t="10633" x="5129213" y="4876800"/>
          <p14:tracePt t="10688" x="5146675" y="4876800"/>
          <p14:tracePt t="10700" x="5162550" y="4876800"/>
          <p14:tracePt t="10718" x="5229225" y="4876800"/>
          <p14:tracePt t="10733" x="5380038" y="4876800"/>
          <p14:tracePt t="10769" x="5529263" y="4876800"/>
          <p14:tracePt t="10785" x="5595938" y="4876800"/>
          <p14:tracePt t="10800" x="5613400" y="4860925"/>
          <p14:tracePt t="10867" x="5629275" y="4860925"/>
          <p14:tracePt t="14194" x="5662613" y="4860925"/>
          <p14:tracePt t="14200" x="5680075" y="4860925"/>
          <p14:tracePt t="14217" x="5746750" y="4860925"/>
          <p14:tracePt t="14233" x="5880100" y="4843463"/>
          <p14:tracePt t="14249" x="6111875" y="4776788"/>
          <p14:tracePt t="14267" x="6311900" y="4676775"/>
          <p14:tracePt t="14284" x="6596063" y="4610100"/>
          <p14:tracePt t="14301" x="6829425" y="4527550"/>
          <p14:tracePt t="14318" x="7062788" y="4445000"/>
          <p14:tracePt t="14333" x="7145338" y="4411663"/>
          <p14:tracePt t="14338" x="7161213" y="4394200"/>
          <p14:tracePt t="14350" x="7178675" y="4360863"/>
          <p14:tracePt t="14368" x="7227888" y="4278313"/>
          <p14:tracePt t="14370" x="7245350" y="4211638"/>
          <p14:tracePt t="14385" x="7245350" y="4094163"/>
          <p14:tracePt t="14403" x="7245350" y="3911600"/>
          <p14:tracePt t="14416" x="7245350" y="3829050"/>
          <p14:tracePt t="14418" x="7227888" y="3729038"/>
          <p14:tracePt t="14433" x="7145338" y="3544888"/>
          <p14:tracePt t="14450" x="7112000" y="3395663"/>
          <p14:tracePt t="14467" x="7096125" y="3313113"/>
          <p14:tracePt t="14483" x="7062788" y="3246438"/>
          <p14:tracePt t="14500" x="7045325" y="3195638"/>
          <p14:tracePt t="14517" x="6978650" y="3062288"/>
          <p14:tracePt t="14533" x="6878638" y="2913063"/>
          <p14:tracePt t="14550" x="6762750" y="2763838"/>
          <p14:tracePt t="14552" x="6711950" y="2679700"/>
          <p14:tracePt t="14567" x="6662738" y="2630488"/>
          <p14:tracePt t="14583" x="6562725" y="2530475"/>
          <p14:tracePt t="14585" x="6562725" y="2497138"/>
          <p14:tracePt t="14600" x="6511925" y="2430463"/>
          <p14:tracePt t="14617" x="6511925" y="2346325"/>
          <p14:tracePt t="14632" x="6511925" y="2330450"/>
          <p14:tracePt t="14633" x="6496050" y="2297113"/>
          <p14:tracePt t="14650" x="6478588" y="2247900"/>
          <p14:tracePt t="14667" x="6478588" y="2230438"/>
          <p14:tracePt t="14684" x="6445250" y="2197100"/>
          <p14:tracePt t="14737" x="6429375" y="2181225"/>
          <p14:tracePt t="14744" x="6411913" y="2181225"/>
          <p14:tracePt t="14752" x="6396038" y="2163763"/>
          <p14:tracePt t="14767" x="6378575" y="2163763"/>
          <p14:tracePt t="14770" x="6362700" y="2147888"/>
          <p14:tracePt t="14784" x="6345238" y="2147888"/>
          <p14:tracePt t="14801" x="6311900" y="2130425"/>
          <p14:tracePt t="14821" x="6278563" y="2130425"/>
          <p14:tracePt t="14833" x="6229350" y="2130425"/>
          <p14:tracePt t="14850" x="6129338" y="2130425"/>
          <p14:tracePt t="14867" x="5980113" y="2163763"/>
          <p14:tracePt t="14884" x="5862638" y="2247900"/>
          <p14:tracePt t="14901" x="5713413" y="2330450"/>
          <p14:tracePt t="14916" x="5580063" y="2413000"/>
          <p14:tracePt t="14933" x="5529263" y="2446338"/>
          <p14:tracePt t="14950" x="5495925" y="2463800"/>
          <p14:tracePt t="14969" x="5446713" y="2513013"/>
          <p14:tracePt t="14984" x="5413375" y="2530475"/>
          <p14:tracePt t="15000" x="5346700" y="2563813"/>
          <p14:tracePt t="15016" x="5313363" y="2563813"/>
          <p14:tracePt t="15017" x="5295900" y="2579688"/>
          <p14:tracePt t="15033" x="5162550" y="2663825"/>
          <p14:tracePt t="15050" x="5064125" y="2679700"/>
          <p14:tracePt t="15066" x="4964113" y="2713038"/>
          <p14:tracePt t="15083" x="4946650" y="2730500"/>
          <p14:tracePt t="15101" x="4913313" y="2746375"/>
          <p14:tracePt t="15117" x="4846638" y="2813050"/>
          <p14:tracePt t="15133" x="4797425" y="2830513"/>
          <p14:tracePt t="15149" x="4746625" y="2895600"/>
          <p14:tracePt t="15167" x="4730750" y="2946400"/>
          <p14:tracePt t="15168" x="4713288" y="2979738"/>
          <p14:tracePt t="15187" x="4697413" y="3013075"/>
          <p14:tracePt t="15201" x="4679950" y="3062288"/>
          <p14:tracePt t="15217" x="4664075" y="3113088"/>
          <p14:tracePt t="15233" x="4664075" y="3162300"/>
          <p14:tracePt t="15250" x="4664075" y="3228975"/>
          <p14:tracePt t="15268" x="4664075" y="3246438"/>
          <p14:tracePt t="15284" x="4664075" y="3295650"/>
          <p14:tracePt t="15300" x="4664075" y="3362325"/>
          <p14:tracePt t="15317" x="4664075" y="3379788"/>
          <p14:tracePt t="15333" x="4697413" y="3462338"/>
          <p14:tracePt t="15350" x="4730750" y="3529013"/>
          <p14:tracePt t="15367" x="4779963" y="3629025"/>
          <p14:tracePt t="15370" x="4797425" y="3662363"/>
          <p14:tracePt t="15383" x="4846638" y="3711575"/>
          <p14:tracePt t="15384" x="4864100" y="3729038"/>
          <p14:tracePt t="15399" x="4864100" y="3744913"/>
          <p14:tracePt t="15417" x="4930775" y="3829050"/>
          <p14:tracePt t="15433" x="4979988" y="3844925"/>
          <p14:tracePt t="15451" x="5030788" y="3895725"/>
          <p14:tracePt t="15468" x="5095875" y="3911600"/>
          <p14:tracePt t="15483" x="5162550" y="3911600"/>
          <p14:tracePt t="15500" x="5246688" y="3929063"/>
          <p14:tracePt t="15517" x="5380038" y="3929063"/>
          <p14:tracePt t="15533" x="5562600" y="3929063"/>
          <p14:tracePt t="15549" x="5729288" y="3929063"/>
          <p14:tracePt t="15566" x="5862638" y="3929063"/>
          <p14:tracePt t="15568" x="5913438" y="3929063"/>
          <p14:tracePt t="15585" x="6029325" y="3895725"/>
          <p14:tracePt t="15600" x="6080125" y="3878263"/>
          <p14:tracePt t="15617" x="6111875" y="3862388"/>
          <p14:tracePt t="15618" x="6162675" y="3844925"/>
          <p14:tracePt t="15633" x="6178550" y="3829050"/>
          <p14:tracePt t="15634" x="6196013" y="3811588"/>
          <p14:tracePt t="15650" x="6211888" y="3811588"/>
          <p14:tracePt t="15667" x="6262688" y="3762375"/>
          <p14:tracePt t="15683" x="6278563" y="3744913"/>
          <p14:tracePt t="15700" x="6329363" y="3711575"/>
          <p14:tracePt t="15716" x="6362700" y="3662363"/>
          <p14:tracePt t="15734" x="6378575" y="3644900"/>
          <p14:tracePt t="15750" x="6396038" y="3611563"/>
          <p14:tracePt t="15766" x="6396038" y="3562350"/>
          <p14:tracePt t="15782" x="6396038" y="3478213"/>
          <p14:tracePt t="15800" x="6396038" y="3379788"/>
          <p14:tracePt t="15817" x="6396038" y="3313113"/>
          <p14:tracePt t="15833" x="6396038" y="3246438"/>
          <p14:tracePt t="15850" x="6411913" y="3179763"/>
          <p14:tracePt t="15867" x="6411913" y="3162300"/>
          <p14:tracePt t="15884" x="6411913" y="3095625"/>
          <p14:tracePt t="15900" x="6411913" y="3028950"/>
          <p14:tracePt t="15917" x="6411913" y="2928938"/>
          <p14:tracePt t="15934" x="6411913" y="2862263"/>
          <p14:tracePt t="15957" x="6411913" y="2730500"/>
          <p14:tracePt t="15967" x="6411913" y="2713038"/>
          <p14:tracePt t="15969" x="6411913" y="2630488"/>
          <p14:tracePt t="15985" x="6362700" y="2579688"/>
          <p14:tracePt t="16001" x="6329363" y="2513013"/>
          <p14:tracePt t="16017" x="6278563" y="2463800"/>
          <p14:tracePt t="16034" x="6262688" y="2463800"/>
          <p14:tracePt t="16050" x="6262688" y="2446338"/>
          <p14:tracePt t="16067" x="6229350" y="2397125"/>
          <p14:tracePt t="16083" x="6178550" y="2363788"/>
          <p14:tracePt t="16100" x="6096000" y="2330450"/>
          <p14:tracePt t="16117" x="6029325" y="2312988"/>
          <p14:tracePt t="16132" x="5929313" y="2297113"/>
          <p14:tracePt t="16149" x="5829300" y="2281238"/>
          <p14:tracePt t="16166" x="5762625" y="2281238"/>
          <p14:tracePt t="16184" x="5713413" y="2281238"/>
          <p14:tracePt t="16216" x="5695950" y="2281238"/>
          <p14:tracePt t="16241" x="5680075" y="2281238"/>
          <p14:tracePt t="16249" x="5646738" y="2281238"/>
          <p14:tracePt t="16268" x="5595938" y="2281238"/>
          <p14:tracePt t="16284" x="5562600" y="2297113"/>
          <p14:tracePt t="16301" x="5462588" y="2312988"/>
          <p14:tracePt t="16317" x="5446713" y="2312988"/>
          <p14:tracePt t="16334" x="5395913" y="2346325"/>
          <p14:tracePt t="16409" x="5380038" y="2346325"/>
          <p14:tracePt t="16417" x="5329238" y="2346325"/>
          <p14:tracePt t="16433" x="5246688" y="2346325"/>
          <p14:tracePt t="16450" x="5162550" y="2346325"/>
          <p14:tracePt t="16467" x="5095875" y="2346325"/>
          <p14:tracePt t="16483" x="5080000" y="2346325"/>
          <p14:tracePt t="16517" x="5064125" y="2363788"/>
          <p14:tracePt t="17361" x="5013325" y="2363788"/>
          <p14:tracePt t="17369" x="4897438" y="2363788"/>
          <p14:tracePt t="17384" x="4797425" y="2363788"/>
          <p14:tracePt t="17385" x="4646613" y="2363788"/>
          <p14:tracePt t="17400" x="4446588" y="2330450"/>
          <p14:tracePt t="17416" x="4430713" y="2330450"/>
          <p14:tracePt t="17417" x="4364038" y="2330450"/>
          <p14:tracePt t="17433" x="4197350" y="2330450"/>
          <p14:tracePt t="17449" x="3914775" y="2281238"/>
          <p14:tracePt t="17466" x="3748088" y="2247900"/>
          <p14:tracePt t="17485" x="3663950" y="2247900"/>
          <p14:tracePt t="17501" x="3548063" y="2247900"/>
          <p14:tracePt t="17517" x="3463925" y="2247900"/>
          <p14:tracePt t="17533" x="3330575" y="2230438"/>
          <p14:tracePt t="17550" x="3081338" y="2230438"/>
          <p14:tracePt t="17567" x="2732088" y="2230438"/>
          <p14:tracePt t="17569" x="2481263" y="2230438"/>
          <p14:tracePt t="17585" x="1982788" y="2230438"/>
          <p14:tracePt t="17601" x="1498600" y="2230438"/>
          <p14:tracePt t="17620" x="1131888" y="2230438"/>
          <p14:tracePt t="17633" x="749300" y="2230438"/>
          <p14:tracePt t="17650" x="482600" y="2230438"/>
          <p14:tracePt t="17667" x="233363" y="2230438"/>
          <p14:tracePt t="17683" x="49213" y="2230438"/>
        </p14:tracePtLst>
      </p14:laserTraceLst>
    </p:ext>
  </p:extLst>
</p:sld>
</file>

<file path=ppt/theme/theme1.xml><?xml version="1.0" encoding="utf-8"?>
<a:theme xmlns:a="http://schemas.openxmlformats.org/drawingml/2006/main" name="Office Theme">
  <a:themeElements>
    <a:clrScheme name="Custom 1">
      <a:dk1>
        <a:srgbClr val="545454"/>
      </a:dk1>
      <a:lt1>
        <a:sysClr val="window" lastClr="FFFFFF"/>
      </a:lt1>
      <a:dk2>
        <a:srgbClr val="0772BC"/>
      </a:dk2>
      <a:lt2>
        <a:srgbClr val="FFFFFF"/>
      </a:lt2>
      <a:accent1>
        <a:srgbClr val="78AF41"/>
      </a:accent1>
      <a:accent2>
        <a:srgbClr val="4281C3"/>
      </a:accent2>
      <a:accent3>
        <a:srgbClr val="8CC63F"/>
      </a:accent3>
      <a:accent4>
        <a:srgbClr val="903E7E"/>
      </a:accent4>
      <a:accent5>
        <a:srgbClr val="B06B26"/>
      </a:accent5>
      <a:accent6>
        <a:srgbClr val="CDC43B"/>
      </a:accent6>
      <a:hlink>
        <a:srgbClr val="903E7E"/>
      </a:hlink>
      <a:folHlink>
        <a:srgbClr val="800080"/>
      </a:folHlink>
    </a:clrScheme>
    <a:fontScheme name="Custom 1">
      <a:majorFont>
        <a:latin typeface="Myriad Pro"/>
        <a:ea typeface="ヒラギノ角ゴ ProN W3"/>
        <a:cs typeface="ヒラギノ角ゴ ProN W3"/>
      </a:majorFont>
      <a:minorFont>
        <a:latin typeface="Myriad Pro"/>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2D050">
            <a:alpha val="35000"/>
          </a:srgbClr>
        </a:solidFill>
        <a:ln>
          <a:noFill/>
        </a:ln>
        <a:effectLst>
          <a:outerShdw blurRad="215900" dist="38100" dir="8100000" algn="tr" rotWithShape="0">
            <a:schemeClr val="tx1">
              <a:lumMod val="75000"/>
              <a:alpha val="79000"/>
            </a:scheme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55622</TotalTime>
  <Words>926</Words>
  <Application>Microsoft Office PowerPoint</Application>
  <PresentationFormat>On-screen Show (4:3)</PresentationFormat>
  <Paragraphs>86</Paragraphs>
  <Slides>17</Slides>
  <Notes>14</Notes>
  <HiddenSlides>0</HiddenSlides>
  <MMClips>14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Calibri</vt:lpstr>
      <vt:lpstr>Cambria Math</vt:lpstr>
      <vt:lpstr>Microsoft Sans Serif</vt:lpstr>
      <vt:lpstr>Myriad Pro</vt:lpstr>
      <vt:lpstr>Proxima Nova A</vt:lpstr>
      <vt:lpstr>Proxima Nova A Semibold</vt:lpstr>
      <vt:lpstr>Proxima Nova S</vt:lpstr>
      <vt:lpstr>Wingdings</vt:lpstr>
      <vt:lpstr>Office Theme</vt:lpstr>
      <vt:lpstr>Zero Valent Iron Phosphate  Treatment</vt:lpstr>
      <vt:lpstr>FEROX REMEDIATION GRADE ZVI POWDERS</vt:lpstr>
      <vt:lpstr>ZVI Reactivity by Particle Size</vt:lpstr>
      <vt:lpstr>Oxidation – State of Phosphate</vt:lpstr>
      <vt:lpstr>Reduction </vt:lpstr>
      <vt:lpstr>ZVI Oxidation &amp; Ion Release:</vt:lpstr>
      <vt:lpstr>Phosphate Reduction-Precipitation:</vt:lpstr>
      <vt:lpstr>Anaerobic/Aerobic Phosphate Removal</vt:lpstr>
      <vt:lpstr>Phosphate Removal with/without Oxidation</vt:lpstr>
      <vt:lpstr>ZVI Phosphate Treatment</vt:lpstr>
      <vt:lpstr>Effect of ZVI on DO and pH</vt:lpstr>
      <vt:lpstr>Effect of ZVI on DO and pH</vt:lpstr>
      <vt:lpstr>Lake Projects </vt:lpstr>
      <vt:lpstr>ZVI Phosphate Treatment</vt:lpstr>
      <vt:lpstr>PowerPoint Presentation</vt:lpstr>
      <vt:lpstr>PowerPoint Presentation</vt:lpstr>
      <vt:lpstr>PowerPoint Presentation</vt:lpstr>
    </vt:vector>
  </TitlesOfParts>
  <Company>ARS Technologies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Hepuretechnologies</dc:title>
  <dc:creator>Bob Kelley</dc:creator>
  <cp:lastModifiedBy>Barry Halverson</cp:lastModifiedBy>
  <cp:revision>720</cp:revision>
  <cp:lastPrinted>2026-01-27T16:36:40Z</cp:lastPrinted>
  <dcterms:created xsi:type="dcterms:W3CDTF">2012-08-10T15:30:32Z</dcterms:created>
  <dcterms:modified xsi:type="dcterms:W3CDTF">2026-01-27T16:37:53Z</dcterms:modified>
</cp:coreProperties>
</file>